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</p:sldMasterIdLst>
  <p:notesMasterIdLst>
    <p:notesMasterId r:id="rId55"/>
  </p:notesMasterIdLst>
  <p:sldIdLst>
    <p:sldId id="256" r:id="rId3"/>
    <p:sldId id="3331" r:id="rId4"/>
    <p:sldId id="258" r:id="rId5"/>
    <p:sldId id="318" r:id="rId6"/>
    <p:sldId id="3332" r:id="rId7"/>
    <p:sldId id="261" r:id="rId8"/>
    <p:sldId id="262" r:id="rId9"/>
    <p:sldId id="264" r:id="rId10"/>
    <p:sldId id="3334" r:id="rId11"/>
    <p:sldId id="265" r:id="rId12"/>
    <p:sldId id="3336" r:id="rId13"/>
    <p:sldId id="266" r:id="rId14"/>
    <p:sldId id="268" r:id="rId15"/>
    <p:sldId id="277" r:id="rId16"/>
    <p:sldId id="269" r:id="rId17"/>
    <p:sldId id="270" r:id="rId18"/>
    <p:sldId id="3337" r:id="rId19"/>
    <p:sldId id="272" r:id="rId20"/>
    <p:sldId id="273" r:id="rId21"/>
    <p:sldId id="3338" r:id="rId22"/>
    <p:sldId id="275" r:id="rId23"/>
    <p:sldId id="279" r:id="rId24"/>
    <p:sldId id="280" r:id="rId25"/>
    <p:sldId id="281" r:id="rId26"/>
    <p:sldId id="3355" r:id="rId27"/>
    <p:sldId id="3356" r:id="rId28"/>
    <p:sldId id="283" r:id="rId29"/>
    <p:sldId id="285" r:id="rId30"/>
    <p:sldId id="286" r:id="rId31"/>
    <p:sldId id="287" r:id="rId32"/>
    <p:sldId id="288" r:id="rId33"/>
    <p:sldId id="290" r:id="rId34"/>
    <p:sldId id="292" r:id="rId35"/>
    <p:sldId id="293" r:id="rId36"/>
    <p:sldId id="295" r:id="rId37"/>
    <p:sldId id="296" r:id="rId38"/>
    <p:sldId id="3358" r:id="rId39"/>
    <p:sldId id="297" r:id="rId40"/>
    <p:sldId id="298" r:id="rId41"/>
    <p:sldId id="299" r:id="rId42"/>
    <p:sldId id="319" r:id="rId43"/>
    <p:sldId id="300" r:id="rId44"/>
    <p:sldId id="302" r:id="rId45"/>
    <p:sldId id="304" r:id="rId46"/>
    <p:sldId id="305" r:id="rId47"/>
    <p:sldId id="310" r:id="rId48"/>
    <p:sldId id="3357" r:id="rId49"/>
    <p:sldId id="312" r:id="rId50"/>
    <p:sldId id="260" r:id="rId51"/>
    <p:sldId id="313" r:id="rId52"/>
    <p:sldId id="316" r:id="rId53"/>
    <p:sldId id="321" r:id="rId54"/>
  </p:sldIdLst>
  <p:sldSz cx="12192000" cy="6858000"/>
  <p:notesSz cx="12192000" cy="6858000"/>
  <p:embeddedFontLst>
    <p:embeddedFont>
      <p:font typeface="Aptos Narrow" panose="020B0004020202020204" pitchFamily="34" charset="0"/>
      <p:regular r:id="rId56"/>
      <p:bold r:id="rId57"/>
      <p:italic r:id="rId58"/>
      <p:boldItalic r:id="rId59"/>
    </p:embeddedFont>
    <p:embeddedFont>
      <p:font typeface="Lato Light" panose="020F0302020204030204" pitchFamily="34" charset="0"/>
      <p:regular r:id="rId60"/>
      <p:bold r:id="rId61"/>
      <p:italic r:id="rId62"/>
      <p:boldItalic r:id="rId63"/>
    </p:embeddedFont>
    <p:embeddedFont>
      <p:font typeface="Montserrat Black" panose="020F0502020204030204" pitchFamily="34" charset="0"/>
      <p:bold r:id="rId64"/>
      <p:italic r:id="rId65"/>
      <p:boldItalic r:id="rId66"/>
    </p:embeddedFont>
    <p:embeddedFont>
      <p:font typeface="Poppins" pitchFamily="2" charset="77"/>
      <p:regular r:id="rId67"/>
      <p:bold r:id="rId68"/>
      <p:italic r:id="rId69"/>
      <p:boldItalic r:id="rId70"/>
    </p:embeddedFont>
    <p:embeddedFont>
      <p:font typeface="Poppins Black" panose="020B0604020202020204" pitchFamily="34" charset="0"/>
      <p:bold r:id="rId71"/>
      <p:italic r:id="rId72"/>
      <p:boldItalic r:id="rId73"/>
    </p:embeddedFont>
    <p:embeddedFont>
      <p:font typeface="Poppins Medium" panose="020B0604020202020204" pitchFamily="34" charset="0"/>
      <p:regular r:id="rId74"/>
      <p:italic r:id="rId75"/>
    </p:embeddedFont>
    <p:embeddedFont>
      <p:font typeface="Trebuchet MS" panose="020B0703020202090204" pitchFamily="34" charset="0"/>
      <p:regular r:id="rId76"/>
      <p:bold r:id="rId77"/>
      <p: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jC/nIMrn7t7ELD42N7BjKnpumN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B2"/>
    <a:srgbClr val="FF0000"/>
    <a:srgbClr val="7FBC71"/>
    <a:srgbClr val="468F43"/>
    <a:srgbClr val="001C9D"/>
    <a:srgbClr val="016736"/>
    <a:srgbClr val="D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44CD1-2C6F-401A-890E-308CC8BF9A12}">
  <a:tblStyle styleId="{ADE44CD1-2C6F-401A-890E-308CC8BF9A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8"/>
  </p:normalViewPr>
  <p:slideViewPr>
    <p:cSldViewPr snapToGrid="0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customschemas.google.com/relationships/presentationmetadata" Target="meta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1.fntdata"/><Relationship Id="rId8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3-BE42-9FFB-E3A04B95ECCC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3-BE42-9FFB-E3A04B95ECCC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3-BE42-9FFB-E3A04B95E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0504e96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20504e966d_0_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220504e966d_0_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180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574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11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477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86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01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79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4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9391"/>
            <a:ext cx="1280160" cy="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007" y="195071"/>
            <a:ext cx="896111" cy="4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5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6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7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7699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99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5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54072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8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9132D6-0004-C34B-A570-7AECE0027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6871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1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BCCF403-77F5-E64B-B3A1-43CAED52C50B}"/>
              </a:ext>
            </a:extLst>
          </p:cNvPr>
          <p:cNvSpPr/>
          <p:nvPr userDrawn="1"/>
        </p:nvSpPr>
        <p:spPr>
          <a:xfrm>
            <a:off x="11154250" y="381000"/>
            <a:ext cx="277139" cy="27706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="0" i="0" dirty="0">
              <a:latin typeface="Lato Light" panose="020F050202020403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1179006" y="442590"/>
            <a:ext cx="22762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1000" b="0" i="0" spc="0" smtClean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pPr algn="ctr"/>
              <a:t>‹Nº›</a:t>
            </a:fld>
            <a:endParaRPr lang="en-US" sz="1400" b="0" i="0" spc="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5304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2"/>
          </a:solidFill>
          <a:latin typeface="Poppins" pitchFamily="2" charset="77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2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0504e966d_0_1"/>
          <p:cNvSpPr/>
          <p:nvPr/>
        </p:nvSpPr>
        <p:spPr>
          <a:xfrm>
            <a:off x="0" y="239188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g220504e966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136" y="6291562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;p1">
            <a:extLst>
              <a:ext uri="{FF2B5EF4-FFF2-40B4-BE49-F238E27FC236}">
                <a16:creationId xmlns:a16="http://schemas.microsoft.com/office/drawing/2014/main" id="{33559EC0-14AB-15C2-C3E9-F2C31AFEC3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" y="-17324"/>
            <a:ext cx="12191999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">
            <a:extLst>
              <a:ext uri="{FF2B5EF4-FFF2-40B4-BE49-F238E27FC236}">
                <a16:creationId xmlns:a16="http://schemas.microsoft.com/office/drawing/2014/main" id="{7A89AA7C-ABE9-A701-6474-1DF0D97D4BB3}"/>
              </a:ext>
            </a:extLst>
          </p:cNvPr>
          <p:cNvSpPr txBox="1"/>
          <p:nvPr/>
        </p:nvSpPr>
        <p:spPr>
          <a:xfrm>
            <a:off x="380824" y="4423994"/>
            <a:ext cx="9015424" cy="122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b="1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ESTUDIO: RECREACIÓN COMFANDI</a:t>
            </a:r>
            <a:endParaRPr sz="4000" b="1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3600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ANÁLISIS CUANTITATIVO</a:t>
            </a:r>
            <a:endParaRPr sz="3600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BEDBB5-8DEE-FA15-8B2D-1B118DB0B6BB}"/>
              </a:ext>
            </a:extLst>
          </p:cNvPr>
          <p:cNvSpPr txBox="1"/>
          <p:nvPr/>
        </p:nvSpPr>
        <p:spPr>
          <a:xfrm>
            <a:off x="380824" y="5837636"/>
            <a:ext cx="2309824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Cesar A Saavedra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Estadístico, </a:t>
            </a:r>
            <a:r>
              <a:rPr lang="es-ES" sz="1600" dirty="0" err="1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M</a:t>
            </a:r>
            <a:r>
              <a:rPr lang="es-ES" sz="1600" i="0" u="none" strike="noStrike" cap="none" dirty="0" err="1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indlabs</a:t>
            </a:r>
            <a:endParaRPr sz="1600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Google Shape;60;p1">
            <a:extLst>
              <a:ext uri="{FF2B5EF4-FFF2-40B4-BE49-F238E27FC236}">
                <a16:creationId xmlns:a16="http://schemas.microsoft.com/office/drawing/2014/main" id="{14C0C4A3-D23B-A36C-343F-71C7185915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304863" y="6226437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;p1">
            <a:extLst>
              <a:ext uri="{FF2B5EF4-FFF2-40B4-BE49-F238E27FC236}">
                <a16:creationId xmlns:a16="http://schemas.microsoft.com/office/drawing/2014/main" id="{38F4CA4D-B981-4E5A-4886-3A2FF85E16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2739" y="6076385"/>
            <a:ext cx="1152500" cy="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-9650" y="6466275"/>
            <a:ext cx="6333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8976" y="6473925"/>
            <a:ext cx="67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Q15 ¿De los siguientes centros recreacionales cuales ha visitado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200674" y="340133"/>
            <a:ext cx="10174325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del Servicio en los  Últimos 3 Meses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7;p2">
            <a:extLst>
              <a:ext uri="{FF2B5EF4-FFF2-40B4-BE49-F238E27FC236}">
                <a16:creationId xmlns:a16="http://schemas.microsoft.com/office/drawing/2014/main" id="{73CD4EAA-59BB-3B28-328E-2FC209D4D6A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9;p2">
            <a:extLst>
              <a:ext uri="{FF2B5EF4-FFF2-40B4-BE49-F238E27FC236}">
                <a16:creationId xmlns:a16="http://schemas.microsoft.com/office/drawing/2014/main" id="{41734044-EFBA-B7EF-C004-D5D5A9736BB4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22B33A-F558-51CB-A4C2-0C89A425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34" y="1392853"/>
            <a:ext cx="10542061" cy="460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-9650" y="6466275"/>
            <a:ext cx="6333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8976" y="6473925"/>
            <a:ext cx="67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Q15 ¿De los siguientes centros recreacionales cuales ha visitado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200674" y="340133"/>
            <a:ext cx="10174325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del Servicio en los  Últimos 3 Meses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7;p2">
            <a:extLst>
              <a:ext uri="{FF2B5EF4-FFF2-40B4-BE49-F238E27FC236}">
                <a16:creationId xmlns:a16="http://schemas.microsoft.com/office/drawing/2014/main" id="{73CD4EAA-59BB-3B28-328E-2FC209D4D6A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9;p2">
            <a:extLst>
              <a:ext uri="{FF2B5EF4-FFF2-40B4-BE49-F238E27FC236}">
                <a16:creationId xmlns:a16="http://schemas.microsoft.com/office/drawing/2014/main" id="{41734044-EFBA-B7EF-C004-D5D5A9736BB4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30BA1F-39E8-AB83-A408-FF7BC64D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4" y="1309358"/>
            <a:ext cx="10409129" cy="48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24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/>
        </p:nvSpPr>
        <p:spPr>
          <a:xfrm>
            <a:off x="-9650" y="6340718"/>
            <a:ext cx="5929200" cy="51728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0" y="6348670"/>
            <a:ext cx="6599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Q16 ¿De los siguientes centros recreacionales cual está más cerca de su corazón?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23524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</a:t>
            </a:r>
            <a:r>
              <a:rPr lang="es-CO" sz="2800" b="0" dirty="0" err="1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of</a:t>
            </a: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Heard / Intención de Visita 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12DD1B-43DD-01F1-8A39-48E0B125D3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246" y="2365725"/>
            <a:ext cx="3829438" cy="3829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2C75AF-2617-CD23-24FA-A5FB10967FA9}"/>
              </a:ext>
            </a:extLst>
          </p:cNvPr>
          <p:cNvSpPr txBox="1"/>
          <p:nvPr/>
        </p:nvSpPr>
        <p:spPr>
          <a:xfrm>
            <a:off x="2156630" y="3285138"/>
            <a:ext cx="114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rgbClr val="FF0000"/>
                </a:solidFill>
                <a:latin typeface="+mj-lt"/>
              </a:rPr>
              <a:t>41.6%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4A1A54-F30E-BB97-10C7-5E637EC949AD}"/>
              </a:ext>
            </a:extLst>
          </p:cNvPr>
          <p:cNvSpPr txBox="1"/>
          <p:nvPr/>
        </p:nvSpPr>
        <p:spPr>
          <a:xfrm>
            <a:off x="235246" y="1574457"/>
            <a:ext cx="3395481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1F37B2"/>
                </a:solidFill>
                <a:latin typeface="+mj-lt"/>
              </a:rPr>
              <a:t>Comfandi Pance</a:t>
            </a:r>
          </a:p>
        </p:txBody>
      </p:sp>
      <p:sp>
        <p:nvSpPr>
          <p:cNvPr id="10" name="Google Shape;223;p11">
            <a:extLst>
              <a:ext uri="{FF2B5EF4-FFF2-40B4-BE49-F238E27FC236}">
                <a16:creationId xmlns:a16="http://schemas.microsoft.com/office/drawing/2014/main" id="{F7B41CE8-E688-37B1-6328-599EB3214F9D}"/>
              </a:ext>
            </a:extLst>
          </p:cNvPr>
          <p:cNvSpPr/>
          <p:nvPr/>
        </p:nvSpPr>
        <p:spPr>
          <a:xfrm>
            <a:off x="0" y="6555163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Q17 ¿La próxima vez que pienses visitar un centro recreacional a cuál piensas ir? 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39B5E426-A4B9-011A-B53B-F928576775E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1BF3D4A6-AAC6-FA57-4E69-13F7163A4508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F93876-7780-31EC-939C-D6335FC00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118" y="1258746"/>
            <a:ext cx="7772400" cy="47459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-9650" y="6466275"/>
            <a:ext cx="7586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Q19 ¿Cuál es la principal razón que te motiva a adquirir experiencias recreativas o ir a centros recreativos?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5724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Motivos de Visita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D2F2A12-E18F-5C39-CE75-F1101C0F8E1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2EEF89C6-3469-0596-6DA6-1CD92642EDF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D09725-F401-3739-C1AF-D3D81119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53" y="1132831"/>
            <a:ext cx="11381184" cy="49693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4705119" y="4661000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2. CONOCIMIENTO DEL USUARIO/ LA CATEGORÍA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-9650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8969" y="6473925"/>
            <a:ext cx="415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Q20 ¿De dónde nace esa necesidad o deseo de asistir?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/>
          <p:nvPr/>
        </p:nvSpPr>
        <p:spPr>
          <a:xfrm>
            <a:off x="19799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i="0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CENTROS RECREATIVOS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b="1" i="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Motivador de la Visita</a:t>
            </a:r>
            <a:endParaRPr sz="2800" b="1" i="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4F5A04-28EE-7C7D-7D79-64653F2A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6" y="1356571"/>
            <a:ext cx="11575643" cy="47569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-4" y="6473925"/>
            <a:ext cx="388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Q21 ¿Cómo planeas estas salidas recreativas?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2493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Planeación de la Visita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1B4A7027-4C6D-F16E-DB3F-4E3BAA5AE811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F99418F0-9BA2-11B8-F118-250BD76C044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6D29A1-9E73-4010-9D22-536730C78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00" y="1093611"/>
            <a:ext cx="9705372" cy="53918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26975" y="6466275"/>
            <a:ext cx="2455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224621" y="152093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Acompañantes Preferidos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8975" y="6473925"/>
            <a:ext cx="2455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Q22 Prefieres visitar centros con: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82" name="Google Shape;282;p15"/>
          <p:cNvGraphicFramePr/>
          <p:nvPr/>
        </p:nvGraphicFramePr>
        <p:xfrm>
          <a:off x="3441724" y="4619849"/>
          <a:ext cx="5302250" cy="1728000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25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Acompañante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1" i="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Comfenalco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afiliado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 familia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 parche (familia, amigos mascota etc.)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 pareja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 amigos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Solo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 mi mascota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000"/>
                        <a:buFont typeface="Arial"/>
                        <a:buNone/>
                      </a:pPr>
                      <a:r>
                        <a:rPr lang="es-CO" sz="100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Base: </a:t>
                      </a:r>
                      <a:endParaRPr sz="1000" b="0" i="0" u="none" strike="noStrike" cap="none">
                        <a:solidFill>
                          <a:srgbClr val="BFBFB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8" name="Google Shape;298;p15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7E57AD-052A-1F5A-F965-ABC18251A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9" t="10302" r="31530" b="23510"/>
          <a:stretch/>
        </p:blipFill>
        <p:spPr>
          <a:xfrm>
            <a:off x="6382782" y="93464"/>
            <a:ext cx="5302250" cy="44840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B6C4B4-32EC-9AE1-4BC2-85A837417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19" t="39655" r="-1829" b="36363"/>
          <a:stretch/>
        </p:blipFill>
        <p:spPr>
          <a:xfrm>
            <a:off x="2367595" y="1447557"/>
            <a:ext cx="4658900" cy="27093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/>
          <p:nvPr/>
        </p:nvSpPr>
        <p:spPr>
          <a:xfrm>
            <a:off x="26975" y="6466275"/>
            <a:ext cx="6124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title"/>
          </p:nvPr>
        </p:nvSpPr>
        <p:spPr>
          <a:xfrm>
            <a:off x="188021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Gasto en familia de un día de visita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8976" y="6473925"/>
            <a:ext cx="646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Q23 ¿Cuánto está dispuesto a gastar cómo familia en un día en el centro recreativo?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08E5A54B-18BF-6C71-2989-7619A5F3ADA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BD4780FE-F5B0-4357-4F97-6F84E2BFCA0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F165F7-3068-562E-680E-900C2E303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28"/>
          <a:stretch/>
        </p:blipFill>
        <p:spPr>
          <a:xfrm>
            <a:off x="188021" y="962928"/>
            <a:ext cx="10265344" cy="5467572"/>
          </a:xfrm>
          <a:prstGeom prst="rect">
            <a:avLst/>
          </a:prstGeom>
        </p:spPr>
      </p:pic>
      <p:pic>
        <p:nvPicPr>
          <p:cNvPr id="4" name="Picture 4" descr="1,966 imágenes, fotos de stock, objetos en 3D y vectores sobre Manos dinero  colombia | Shutterstock">
            <a:extLst>
              <a:ext uri="{FF2B5EF4-FFF2-40B4-BE49-F238E27FC236}">
                <a16:creationId xmlns:a16="http://schemas.microsoft.com/office/drawing/2014/main" id="{E2203472-7A05-AE68-9D95-34BE0A818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0" b="9737"/>
          <a:stretch/>
        </p:blipFill>
        <p:spPr bwMode="auto">
          <a:xfrm>
            <a:off x="9695187" y="3280297"/>
            <a:ext cx="2308792" cy="1497330"/>
          </a:xfrm>
          <a:prstGeom prst="ellipse">
            <a:avLst/>
          </a:prstGeom>
          <a:ln w="63500" cap="rnd">
            <a:solidFill>
              <a:schemeClr val="bg1">
                <a:lumMod val="8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820E662-5EE4-D340-972B-CF1FEE3A59E5}"/>
              </a:ext>
            </a:extLst>
          </p:cNvPr>
          <p:cNvSpPr/>
          <p:nvPr/>
        </p:nvSpPr>
        <p:spPr>
          <a:xfrm>
            <a:off x="10061849" y="1420155"/>
            <a:ext cx="626301" cy="701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>
            <a:off x="26975" y="6466275"/>
            <a:ext cx="5589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8976" y="6473925"/>
            <a:ext cx="9001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Q24 ¿Qué características debe tener un centro recreacional para que lo elijas?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18907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Características para elegir un Centro Recreativo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A1720786-5130-0AEB-295A-5EE8B25871D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D04B8FD-E75B-B1A5-1ADE-9EF5426C099B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61AE32-12C7-2E5B-C87A-DDB0360C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64" y="1048131"/>
            <a:ext cx="10383071" cy="51863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BA71B04D-C0E9-884F-BA2E-4FC498DF92FB}"/>
              </a:ext>
            </a:extLst>
          </p:cNvPr>
          <p:cNvSpPr/>
          <p:nvPr/>
        </p:nvSpPr>
        <p:spPr>
          <a:xfrm>
            <a:off x="1128555" y="1408671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1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1" y="1495168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45B1086-6CB7-504B-954F-E5D14289A7DD}"/>
              </a:ext>
            </a:extLst>
          </p:cNvPr>
          <p:cNvSpPr/>
          <p:nvPr/>
        </p:nvSpPr>
        <p:spPr>
          <a:xfrm>
            <a:off x="1391360" y="2272820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1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1" y="1495168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03F9220-079B-5C4C-95B4-AD33BA460B64}"/>
              </a:ext>
            </a:extLst>
          </p:cNvPr>
          <p:cNvSpPr/>
          <p:nvPr/>
        </p:nvSpPr>
        <p:spPr>
          <a:xfrm>
            <a:off x="1654165" y="3136969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0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0" y="14951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A66E378-CD6A-0948-B1D4-63D473C9A24B}"/>
              </a:ext>
            </a:extLst>
          </p:cNvPr>
          <p:cNvSpPr/>
          <p:nvPr/>
        </p:nvSpPr>
        <p:spPr>
          <a:xfrm>
            <a:off x="1916970" y="4001118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0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0" y="14951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EFEDC5D-F461-E540-8755-A6D75893B7A3}"/>
              </a:ext>
            </a:extLst>
          </p:cNvPr>
          <p:cNvSpPr/>
          <p:nvPr/>
        </p:nvSpPr>
        <p:spPr>
          <a:xfrm>
            <a:off x="2179775" y="4865267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0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0" y="14951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F12FC2D-8A19-784C-8381-367769E2C812}"/>
              </a:ext>
            </a:extLst>
          </p:cNvPr>
          <p:cNvSpPr/>
          <p:nvPr/>
        </p:nvSpPr>
        <p:spPr>
          <a:xfrm>
            <a:off x="2442580" y="5729416"/>
            <a:ext cx="8620867" cy="747584"/>
          </a:xfrm>
          <a:custGeom>
            <a:avLst/>
            <a:gdLst>
              <a:gd name="connsiteX0" fmla="*/ 0 w 17241733"/>
              <a:gd name="connsiteY0" fmla="*/ 0 h 1495168"/>
              <a:gd name="connsiteX1" fmla="*/ 16787023 w 17241733"/>
              <a:gd name="connsiteY1" fmla="*/ 0 h 1495168"/>
              <a:gd name="connsiteX2" fmla="*/ 17241733 w 17241733"/>
              <a:gd name="connsiteY2" fmla="*/ 1495168 h 1495168"/>
              <a:gd name="connsiteX3" fmla="*/ 454711 w 17241733"/>
              <a:gd name="connsiteY3" fmla="*/ 1495168 h 149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41733" h="1495168">
                <a:moveTo>
                  <a:pt x="0" y="0"/>
                </a:moveTo>
                <a:lnTo>
                  <a:pt x="16787023" y="0"/>
                </a:lnTo>
                <a:lnTo>
                  <a:pt x="17241733" y="1495168"/>
                </a:lnTo>
                <a:lnTo>
                  <a:pt x="454711" y="149516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FEAF8F2-BF47-6940-BCE4-FBF88F873C8E}"/>
              </a:ext>
            </a:extLst>
          </p:cNvPr>
          <p:cNvSpPr/>
          <p:nvPr/>
        </p:nvSpPr>
        <p:spPr>
          <a:xfrm flipH="1">
            <a:off x="1128555" y="1408671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DC53ADDE-229C-5E4A-BF85-96F9F476F56C}"/>
              </a:ext>
            </a:extLst>
          </p:cNvPr>
          <p:cNvSpPr/>
          <p:nvPr/>
        </p:nvSpPr>
        <p:spPr>
          <a:xfrm flipH="1">
            <a:off x="1391360" y="2272820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0F1AA4CA-DB89-444F-BDE8-3E047703B57C}"/>
              </a:ext>
            </a:extLst>
          </p:cNvPr>
          <p:cNvSpPr/>
          <p:nvPr/>
        </p:nvSpPr>
        <p:spPr>
          <a:xfrm flipH="1">
            <a:off x="1654165" y="3138352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FB378DDF-AD72-5543-AC55-AA663F0D7D77}"/>
              </a:ext>
            </a:extLst>
          </p:cNvPr>
          <p:cNvSpPr/>
          <p:nvPr/>
        </p:nvSpPr>
        <p:spPr>
          <a:xfrm flipH="1">
            <a:off x="1916970" y="4001118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5C2F17EE-8538-EA44-BA60-16891DA3B778}"/>
              </a:ext>
            </a:extLst>
          </p:cNvPr>
          <p:cNvSpPr/>
          <p:nvPr/>
        </p:nvSpPr>
        <p:spPr>
          <a:xfrm flipH="1">
            <a:off x="2179775" y="4865267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EABD69A2-25D3-EA4E-9512-52BDFFA4DB3D}"/>
              </a:ext>
            </a:extLst>
          </p:cNvPr>
          <p:cNvSpPr/>
          <p:nvPr/>
        </p:nvSpPr>
        <p:spPr>
          <a:xfrm flipH="1">
            <a:off x="2442580" y="5729416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F4D0A6F-3416-C34C-AE03-B31C2DE2DF83}"/>
              </a:ext>
            </a:extLst>
          </p:cNvPr>
          <p:cNvSpPr/>
          <p:nvPr/>
        </p:nvSpPr>
        <p:spPr>
          <a:xfrm flipH="1">
            <a:off x="9414981" y="1408671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45174AFC-D2A7-1E41-8109-57096A5933E7}"/>
              </a:ext>
            </a:extLst>
          </p:cNvPr>
          <p:cNvSpPr/>
          <p:nvPr/>
        </p:nvSpPr>
        <p:spPr>
          <a:xfrm flipH="1">
            <a:off x="9677786" y="2272820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AB2BD387-23DF-1741-AA72-EF29EF550292}"/>
              </a:ext>
            </a:extLst>
          </p:cNvPr>
          <p:cNvSpPr/>
          <p:nvPr/>
        </p:nvSpPr>
        <p:spPr>
          <a:xfrm flipH="1">
            <a:off x="9940591" y="3138352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7986BA9D-8954-4944-BC9E-ACB21AC4610C}"/>
              </a:ext>
            </a:extLst>
          </p:cNvPr>
          <p:cNvSpPr/>
          <p:nvPr/>
        </p:nvSpPr>
        <p:spPr>
          <a:xfrm flipH="1">
            <a:off x="10203396" y="4001118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196240F3-DED3-564A-9331-0BA09459AE43}"/>
              </a:ext>
            </a:extLst>
          </p:cNvPr>
          <p:cNvSpPr/>
          <p:nvPr/>
        </p:nvSpPr>
        <p:spPr>
          <a:xfrm flipH="1">
            <a:off x="10466201" y="4865267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02B14E21-7BF0-C441-AFFE-3A7C6F281783}"/>
              </a:ext>
            </a:extLst>
          </p:cNvPr>
          <p:cNvSpPr/>
          <p:nvPr/>
        </p:nvSpPr>
        <p:spPr>
          <a:xfrm flipH="1">
            <a:off x="10729006" y="5729416"/>
            <a:ext cx="334440" cy="747584"/>
          </a:xfrm>
          <a:prstGeom prst="parallelogram">
            <a:avLst>
              <a:gd name="adj" fmla="val 66996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>
              <a:buClrTx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9E31A3-E0D8-2A46-8532-3307A3E71066}"/>
              </a:ext>
            </a:extLst>
          </p:cNvPr>
          <p:cNvSpPr txBox="1"/>
          <p:nvPr/>
        </p:nvSpPr>
        <p:spPr>
          <a:xfrm>
            <a:off x="2896877" y="1613186"/>
            <a:ext cx="342914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DESCRIPCIÓN DE LA POBLACIÓN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BE3816-88BA-1B42-8478-AC7DBC961F4E}"/>
              </a:ext>
            </a:extLst>
          </p:cNvPr>
          <p:cNvSpPr txBox="1"/>
          <p:nvPr/>
        </p:nvSpPr>
        <p:spPr>
          <a:xfrm>
            <a:off x="4210902" y="5933931"/>
            <a:ext cx="432842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MEDIOS, COMUNICACIÓN Y PUBLICIDAD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2E7346-84DB-494A-9ACF-AB947D5155F5}"/>
              </a:ext>
            </a:extLst>
          </p:cNvPr>
          <p:cNvSpPr txBox="1"/>
          <p:nvPr/>
        </p:nvSpPr>
        <p:spPr>
          <a:xfrm>
            <a:off x="3948097" y="5069782"/>
            <a:ext cx="344357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EVALUACIÓN COMFANDI PANCE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49CCE1-CBFA-CB43-973E-3BC10AACBA54}"/>
              </a:ext>
            </a:extLst>
          </p:cNvPr>
          <p:cNvSpPr txBox="1"/>
          <p:nvPr/>
        </p:nvSpPr>
        <p:spPr>
          <a:xfrm>
            <a:off x="3159682" y="2477335"/>
            <a:ext cx="280397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VARIABLES DIAGNÓSTICO</a:t>
            </a:r>
          </a:p>
        </p:txBody>
      </p:sp>
      <p:sp>
        <p:nvSpPr>
          <p:cNvPr id="42" name="Freeform 924">
            <a:extLst>
              <a:ext uri="{FF2B5EF4-FFF2-40B4-BE49-F238E27FC236}">
                <a16:creationId xmlns:a16="http://schemas.microsoft.com/office/drawing/2014/main" id="{715CADF2-8A38-0947-906C-EEC0D9E3F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2579" y="3248117"/>
            <a:ext cx="525287" cy="525287"/>
          </a:xfrm>
          <a:custGeom>
            <a:avLst/>
            <a:gdLst>
              <a:gd name="T0" fmla="*/ 1174904 w 295914"/>
              <a:gd name="T1" fmla="*/ 2577433 h 296053"/>
              <a:gd name="T2" fmla="*/ 1073027 w 295914"/>
              <a:gd name="T3" fmla="*/ 2577433 h 296053"/>
              <a:gd name="T4" fmla="*/ 2231390 w 295914"/>
              <a:gd name="T5" fmla="*/ 2423417 h 296053"/>
              <a:gd name="T6" fmla="*/ 2599376 w 295914"/>
              <a:gd name="T7" fmla="*/ 2791885 h 296053"/>
              <a:gd name="T8" fmla="*/ 2231390 w 295914"/>
              <a:gd name="T9" fmla="*/ 2423417 h 296053"/>
              <a:gd name="T10" fmla="*/ 1767423 w 295914"/>
              <a:gd name="T11" fmla="*/ 2791885 h 296053"/>
              <a:gd name="T12" fmla="*/ 2135407 w 295914"/>
              <a:gd name="T13" fmla="*/ 2423417 h 296053"/>
              <a:gd name="T14" fmla="*/ 2231390 w 295914"/>
              <a:gd name="T15" fmla="*/ 1958821 h 296053"/>
              <a:gd name="T16" fmla="*/ 2599376 w 295914"/>
              <a:gd name="T17" fmla="*/ 2327299 h 296053"/>
              <a:gd name="T18" fmla="*/ 2231390 w 295914"/>
              <a:gd name="T19" fmla="*/ 1958821 h 296053"/>
              <a:gd name="T20" fmla="*/ 1767423 w 295914"/>
              <a:gd name="T21" fmla="*/ 2327299 h 296053"/>
              <a:gd name="T22" fmla="*/ 2135407 w 295914"/>
              <a:gd name="T23" fmla="*/ 1958821 h 296053"/>
              <a:gd name="T24" fmla="*/ 699519 w 295914"/>
              <a:gd name="T25" fmla="*/ 1955727 h 296053"/>
              <a:gd name="T26" fmla="*/ 1263133 w 295914"/>
              <a:gd name="T27" fmla="*/ 3183195 h 296053"/>
              <a:gd name="T28" fmla="*/ 699519 w 295914"/>
              <a:gd name="T29" fmla="*/ 1955727 h 296053"/>
              <a:gd name="T30" fmla="*/ 2647370 w 295914"/>
              <a:gd name="T31" fmla="*/ 1858684 h 296053"/>
              <a:gd name="T32" fmla="*/ 2699363 w 295914"/>
              <a:gd name="T33" fmla="*/ 2791885 h 296053"/>
              <a:gd name="T34" fmla="*/ 2799370 w 295914"/>
              <a:gd name="T35" fmla="*/ 2839934 h 296053"/>
              <a:gd name="T36" fmla="*/ 1619407 w 295914"/>
              <a:gd name="T37" fmla="*/ 2891994 h 296053"/>
              <a:gd name="T38" fmla="*/ 1619407 w 295914"/>
              <a:gd name="T39" fmla="*/ 2791885 h 296053"/>
              <a:gd name="T40" fmla="*/ 1667414 w 295914"/>
              <a:gd name="T41" fmla="*/ 1910751 h 296053"/>
              <a:gd name="T42" fmla="*/ 303793 w 295914"/>
              <a:gd name="T43" fmla="*/ 1557235 h 296053"/>
              <a:gd name="T44" fmla="*/ 599590 w 295914"/>
              <a:gd name="T45" fmla="*/ 3183195 h 296053"/>
              <a:gd name="T46" fmla="*/ 551625 w 295914"/>
              <a:gd name="T47" fmla="*/ 1955727 h 296053"/>
              <a:gd name="T48" fmla="*/ 551625 w 295914"/>
              <a:gd name="T49" fmla="*/ 1856121 h 296053"/>
              <a:gd name="T50" fmla="*/ 1462997 w 295914"/>
              <a:gd name="T51" fmla="*/ 1907921 h 296053"/>
              <a:gd name="T52" fmla="*/ 1363068 w 295914"/>
              <a:gd name="T53" fmla="*/ 1955727 h 296053"/>
              <a:gd name="T54" fmla="*/ 2993949 w 295914"/>
              <a:gd name="T55" fmla="*/ 3183195 h 296053"/>
              <a:gd name="T56" fmla="*/ 303793 w 295914"/>
              <a:gd name="T57" fmla="*/ 1557235 h 296053"/>
              <a:gd name="T58" fmla="*/ 1653681 w 295914"/>
              <a:gd name="T59" fmla="*/ 1156419 h 296053"/>
              <a:gd name="T60" fmla="*/ 1407508 w 295914"/>
              <a:gd name="T61" fmla="*/ 959509 h 296053"/>
              <a:gd name="T62" fmla="*/ 1407508 w 295914"/>
              <a:gd name="T63" fmla="*/ 859038 h 296053"/>
              <a:gd name="T64" fmla="*/ 1653681 w 295914"/>
              <a:gd name="T65" fmla="*/ 658092 h 296053"/>
              <a:gd name="T66" fmla="*/ 2004796 w 295914"/>
              <a:gd name="T67" fmla="*/ 907271 h 296053"/>
              <a:gd name="T68" fmla="*/ 1302574 w 295914"/>
              <a:gd name="T69" fmla="*/ 907271 h 296053"/>
              <a:gd name="T70" fmla="*/ 1646872 w 295914"/>
              <a:gd name="T71" fmla="*/ 118560 h 296053"/>
              <a:gd name="T72" fmla="*/ 3113877 w 295914"/>
              <a:gd name="T73" fmla="*/ 1457585 h 296053"/>
              <a:gd name="T74" fmla="*/ 1610883 w 295914"/>
              <a:gd name="T75" fmla="*/ 14955 h 296053"/>
              <a:gd name="T76" fmla="*/ 3273756 w 295914"/>
              <a:gd name="T77" fmla="*/ 1469550 h 296053"/>
              <a:gd name="T78" fmla="*/ 3241793 w 295914"/>
              <a:gd name="T79" fmla="*/ 1557235 h 296053"/>
              <a:gd name="T80" fmla="*/ 3089895 w 295914"/>
              <a:gd name="T81" fmla="*/ 3183195 h 296053"/>
              <a:gd name="T82" fmla="*/ 3289758 w 295914"/>
              <a:gd name="T83" fmla="*/ 3231012 h 296053"/>
              <a:gd name="T84" fmla="*/ 51957 w 295914"/>
              <a:gd name="T85" fmla="*/ 3278832 h 296053"/>
              <a:gd name="T86" fmla="*/ 51957 w 295914"/>
              <a:gd name="T87" fmla="*/ 3183195 h 296053"/>
              <a:gd name="T88" fmla="*/ 199863 w 295914"/>
              <a:gd name="T89" fmla="*/ 1557235 h 296053"/>
              <a:gd name="T90" fmla="*/ 7980 w 295914"/>
              <a:gd name="T91" fmla="*/ 1529330 h 296053"/>
              <a:gd name="T92" fmla="*/ 1610883 w 295914"/>
              <a:gd name="T93" fmla="*/ 14955 h 29605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95914" h="296053">
                <a:moveTo>
                  <a:pt x="101241" y="228150"/>
                </a:moveTo>
                <a:cubicBezTo>
                  <a:pt x="103806" y="228150"/>
                  <a:pt x="105637" y="230055"/>
                  <a:pt x="105637" y="232722"/>
                </a:cubicBezTo>
                <a:cubicBezTo>
                  <a:pt x="105637" y="235389"/>
                  <a:pt x="103806" y="237294"/>
                  <a:pt x="101241" y="237294"/>
                </a:cubicBezTo>
                <a:cubicBezTo>
                  <a:pt x="98677" y="237294"/>
                  <a:pt x="96479" y="235389"/>
                  <a:pt x="96479" y="232722"/>
                </a:cubicBezTo>
                <a:cubicBezTo>
                  <a:pt x="96479" y="230055"/>
                  <a:pt x="98677" y="228150"/>
                  <a:pt x="101241" y="228150"/>
                </a:cubicBezTo>
                <a:close/>
                <a:moveTo>
                  <a:pt x="200627" y="218815"/>
                </a:moveTo>
                <a:lnTo>
                  <a:pt x="200627" y="252086"/>
                </a:lnTo>
                <a:lnTo>
                  <a:pt x="233713" y="252086"/>
                </a:lnTo>
                <a:lnTo>
                  <a:pt x="233713" y="218815"/>
                </a:lnTo>
                <a:lnTo>
                  <a:pt x="200627" y="218815"/>
                </a:lnTo>
                <a:close/>
                <a:moveTo>
                  <a:pt x="158911" y="218815"/>
                </a:moveTo>
                <a:lnTo>
                  <a:pt x="158911" y="252086"/>
                </a:lnTo>
                <a:lnTo>
                  <a:pt x="191996" y="252086"/>
                </a:lnTo>
                <a:lnTo>
                  <a:pt x="191996" y="218815"/>
                </a:lnTo>
                <a:lnTo>
                  <a:pt x="158911" y="218815"/>
                </a:lnTo>
                <a:close/>
                <a:moveTo>
                  <a:pt x="200627" y="176866"/>
                </a:moveTo>
                <a:lnTo>
                  <a:pt x="200627" y="210136"/>
                </a:lnTo>
                <a:lnTo>
                  <a:pt x="233713" y="210136"/>
                </a:lnTo>
                <a:lnTo>
                  <a:pt x="233713" y="176866"/>
                </a:lnTo>
                <a:lnTo>
                  <a:pt x="200627" y="176866"/>
                </a:lnTo>
                <a:close/>
                <a:moveTo>
                  <a:pt x="158911" y="176866"/>
                </a:moveTo>
                <a:lnTo>
                  <a:pt x="158911" y="210136"/>
                </a:lnTo>
                <a:lnTo>
                  <a:pt x="191996" y="210136"/>
                </a:lnTo>
                <a:lnTo>
                  <a:pt x="191996" y="176866"/>
                </a:lnTo>
                <a:lnTo>
                  <a:pt x="158911" y="176866"/>
                </a:lnTo>
                <a:close/>
                <a:moveTo>
                  <a:pt x="62895" y="176588"/>
                </a:moveTo>
                <a:lnTo>
                  <a:pt x="62895" y="287417"/>
                </a:lnTo>
                <a:lnTo>
                  <a:pt x="113570" y="287417"/>
                </a:lnTo>
                <a:lnTo>
                  <a:pt x="113570" y="176588"/>
                </a:lnTo>
                <a:lnTo>
                  <a:pt x="62895" y="176588"/>
                </a:lnTo>
                <a:close/>
                <a:moveTo>
                  <a:pt x="154595" y="167825"/>
                </a:moveTo>
                <a:lnTo>
                  <a:pt x="238029" y="167825"/>
                </a:lnTo>
                <a:cubicBezTo>
                  <a:pt x="240546" y="167825"/>
                  <a:pt x="242704" y="169995"/>
                  <a:pt x="242704" y="172526"/>
                </a:cubicBezTo>
                <a:lnTo>
                  <a:pt x="242704" y="252086"/>
                </a:lnTo>
                <a:lnTo>
                  <a:pt x="247019" y="252086"/>
                </a:lnTo>
                <a:cubicBezTo>
                  <a:pt x="249896" y="252086"/>
                  <a:pt x="251695" y="254255"/>
                  <a:pt x="251695" y="256425"/>
                </a:cubicBezTo>
                <a:cubicBezTo>
                  <a:pt x="251695" y="258957"/>
                  <a:pt x="249896" y="261126"/>
                  <a:pt x="247019" y="261126"/>
                </a:cubicBezTo>
                <a:lnTo>
                  <a:pt x="145604" y="261126"/>
                </a:lnTo>
                <a:cubicBezTo>
                  <a:pt x="143087" y="261126"/>
                  <a:pt x="140929" y="258957"/>
                  <a:pt x="140929" y="256425"/>
                </a:cubicBezTo>
                <a:cubicBezTo>
                  <a:pt x="140929" y="254255"/>
                  <a:pt x="143087" y="252086"/>
                  <a:pt x="145604" y="252086"/>
                </a:cubicBezTo>
                <a:lnTo>
                  <a:pt x="149920" y="252086"/>
                </a:lnTo>
                <a:lnTo>
                  <a:pt x="149920" y="172526"/>
                </a:lnTo>
                <a:cubicBezTo>
                  <a:pt x="149920" y="169995"/>
                  <a:pt x="152078" y="167825"/>
                  <a:pt x="154595" y="167825"/>
                </a:cubicBezTo>
                <a:close/>
                <a:moveTo>
                  <a:pt x="27314" y="140605"/>
                </a:moveTo>
                <a:lnTo>
                  <a:pt x="27314" y="287417"/>
                </a:lnTo>
                <a:lnTo>
                  <a:pt x="53910" y="287417"/>
                </a:lnTo>
                <a:lnTo>
                  <a:pt x="53910" y="176588"/>
                </a:lnTo>
                <a:lnTo>
                  <a:pt x="49597" y="176588"/>
                </a:lnTo>
                <a:cubicBezTo>
                  <a:pt x="47081" y="176588"/>
                  <a:pt x="44925" y="174789"/>
                  <a:pt x="44925" y="172270"/>
                </a:cubicBezTo>
                <a:cubicBezTo>
                  <a:pt x="44925" y="169751"/>
                  <a:pt x="47081" y="167592"/>
                  <a:pt x="49597" y="167592"/>
                </a:cubicBezTo>
                <a:lnTo>
                  <a:pt x="127228" y="167592"/>
                </a:lnTo>
                <a:cubicBezTo>
                  <a:pt x="129743" y="167592"/>
                  <a:pt x="131540" y="169751"/>
                  <a:pt x="131540" y="172270"/>
                </a:cubicBezTo>
                <a:cubicBezTo>
                  <a:pt x="131540" y="174789"/>
                  <a:pt x="129743" y="176588"/>
                  <a:pt x="127228" y="176588"/>
                </a:cubicBezTo>
                <a:lnTo>
                  <a:pt x="122555" y="176588"/>
                </a:lnTo>
                <a:lnTo>
                  <a:pt x="122555" y="287417"/>
                </a:lnTo>
                <a:lnTo>
                  <a:pt x="269190" y="287417"/>
                </a:lnTo>
                <a:lnTo>
                  <a:pt x="269190" y="140605"/>
                </a:lnTo>
                <a:lnTo>
                  <a:pt x="27314" y="140605"/>
                </a:lnTo>
                <a:close/>
                <a:moveTo>
                  <a:pt x="126551" y="86636"/>
                </a:moveTo>
                <a:cubicBezTo>
                  <a:pt x="128728" y="96796"/>
                  <a:pt x="137799" y="104416"/>
                  <a:pt x="148685" y="104416"/>
                </a:cubicBezTo>
                <a:cubicBezTo>
                  <a:pt x="159571" y="104416"/>
                  <a:pt x="168642" y="96796"/>
                  <a:pt x="170819" y="86636"/>
                </a:cubicBezTo>
                <a:lnTo>
                  <a:pt x="126551" y="86636"/>
                </a:lnTo>
                <a:close/>
                <a:moveTo>
                  <a:pt x="148685" y="59421"/>
                </a:moveTo>
                <a:cubicBezTo>
                  <a:pt x="137799" y="59421"/>
                  <a:pt x="128728" y="67404"/>
                  <a:pt x="126551" y="77564"/>
                </a:cubicBezTo>
                <a:lnTo>
                  <a:pt x="170819" y="77564"/>
                </a:lnTo>
                <a:cubicBezTo>
                  <a:pt x="168642" y="67404"/>
                  <a:pt x="159571" y="59421"/>
                  <a:pt x="148685" y="59421"/>
                </a:cubicBezTo>
                <a:close/>
                <a:moveTo>
                  <a:pt x="148685" y="50350"/>
                </a:moveTo>
                <a:cubicBezTo>
                  <a:pt x="166102" y="50350"/>
                  <a:pt x="180253" y="64501"/>
                  <a:pt x="180253" y="81919"/>
                </a:cubicBezTo>
                <a:cubicBezTo>
                  <a:pt x="180253" y="99336"/>
                  <a:pt x="166102" y="113487"/>
                  <a:pt x="148685" y="113487"/>
                </a:cubicBezTo>
                <a:cubicBezTo>
                  <a:pt x="131268" y="113487"/>
                  <a:pt x="117116" y="99336"/>
                  <a:pt x="117116" y="81919"/>
                </a:cubicBezTo>
                <a:cubicBezTo>
                  <a:pt x="117116" y="64501"/>
                  <a:pt x="131268" y="50350"/>
                  <a:pt x="148685" y="50350"/>
                </a:cubicBezTo>
                <a:close/>
                <a:moveTo>
                  <a:pt x="148073" y="10705"/>
                </a:moveTo>
                <a:lnTo>
                  <a:pt x="16173" y="131609"/>
                </a:lnTo>
                <a:lnTo>
                  <a:pt x="279972" y="131609"/>
                </a:lnTo>
                <a:lnTo>
                  <a:pt x="148073" y="10705"/>
                </a:lnTo>
                <a:close/>
                <a:moveTo>
                  <a:pt x="144838" y="1349"/>
                </a:moveTo>
                <a:cubicBezTo>
                  <a:pt x="146635" y="-450"/>
                  <a:pt x="149510" y="-450"/>
                  <a:pt x="150948" y="1349"/>
                </a:cubicBezTo>
                <a:lnTo>
                  <a:pt x="294348" y="132689"/>
                </a:lnTo>
                <a:cubicBezTo>
                  <a:pt x="295785" y="134128"/>
                  <a:pt x="296145" y="136287"/>
                  <a:pt x="295785" y="138086"/>
                </a:cubicBezTo>
                <a:cubicBezTo>
                  <a:pt x="295067" y="139525"/>
                  <a:pt x="293270" y="140605"/>
                  <a:pt x="291473" y="140605"/>
                </a:cubicBezTo>
                <a:lnTo>
                  <a:pt x="277816" y="140605"/>
                </a:lnTo>
                <a:lnTo>
                  <a:pt x="277816" y="287417"/>
                </a:lnTo>
                <a:lnTo>
                  <a:pt x="291473" y="287417"/>
                </a:lnTo>
                <a:cubicBezTo>
                  <a:pt x="293988" y="287417"/>
                  <a:pt x="295785" y="289216"/>
                  <a:pt x="295785" y="291735"/>
                </a:cubicBezTo>
                <a:cubicBezTo>
                  <a:pt x="295785" y="294254"/>
                  <a:pt x="293988" y="296053"/>
                  <a:pt x="291473" y="296053"/>
                </a:cubicBezTo>
                <a:lnTo>
                  <a:pt x="4672" y="296053"/>
                </a:lnTo>
                <a:cubicBezTo>
                  <a:pt x="2157" y="296053"/>
                  <a:pt x="0" y="294254"/>
                  <a:pt x="0" y="291735"/>
                </a:cubicBezTo>
                <a:cubicBezTo>
                  <a:pt x="0" y="289216"/>
                  <a:pt x="2157" y="287417"/>
                  <a:pt x="4672" y="287417"/>
                </a:cubicBezTo>
                <a:lnTo>
                  <a:pt x="17970" y="287417"/>
                </a:lnTo>
                <a:lnTo>
                  <a:pt x="17970" y="140605"/>
                </a:lnTo>
                <a:lnTo>
                  <a:pt x="4672" y="140605"/>
                </a:lnTo>
                <a:cubicBezTo>
                  <a:pt x="2875" y="140605"/>
                  <a:pt x="1078" y="139525"/>
                  <a:pt x="719" y="138086"/>
                </a:cubicBezTo>
                <a:cubicBezTo>
                  <a:pt x="-359" y="136287"/>
                  <a:pt x="360" y="134128"/>
                  <a:pt x="1797" y="132689"/>
                </a:cubicBezTo>
                <a:lnTo>
                  <a:pt x="144838" y="13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 925">
            <a:extLst>
              <a:ext uri="{FF2B5EF4-FFF2-40B4-BE49-F238E27FC236}">
                <a16:creationId xmlns:a16="http://schemas.microsoft.com/office/drawing/2014/main" id="{DDE93B40-C2BE-0C49-9C5D-646C34728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223" y="4112266"/>
            <a:ext cx="525288" cy="525286"/>
          </a:xfrm>
          <a:custGeom>
            <a:avLst/>
            <a:gdLst>
              <a:gd name="T0" fmla="*/ 3007814 w 296468"/>
              <a:gd name="T1" fmla="*/ 2671164 h 296502"/>
              <a:gd name="T2" fmla="*/ 2672307 w 296468"/>
              <a:gd name="T3" fmla="*/ 3002582 h 296502"/>
              <a:gd name="T4" fmla="*/ 2794662 w 296468"/>
              <a:gd name="T5" fmla="*/ 3124909 h 296502"/>
              <a:gd name="T6" fmla="*/ 2909135 w 296468"/>
              <a:gd name="T7" fmla="*/ 3124909 h 296502"/>
              <a:gd name="T8" fmla="*/ 3126228 w 296468"/>
              <a:gd name="T9" fmla="*/ 2907897 h 296502"/>
              <a:gd name="T10" fmla="*/ 3145972 w 296468"/>
              <a:gd name="T11" fmla="*/ 2848704 h 296502"/>
              <a:gd name="T12" fmla="*/ 3126228 w 296468"/>
              <a:gd name="T13" fmla="*/ 2789524 h 296502"/>
              <a:gd name="T14" fmla="*/ 2545989 w 296468"/>
              <a:gd name="T15" fmla="*/ 2213474 h 296502"/>
              <a:gd name="T16" fmla="*/ 2210469 w 296468"/>
              <a:gd name="T17" fmla="*/ 2544908 h 296502"/>
              <a:gd name="T18" fmla="*/ 2601251 w 296468"/>
              <a:gd name="T19" fmla="*/ 2935524 h 296502"/>
              <a:gd name="T20" fmla="*/ 2936777 w 296468"/>
              <a:gd name="T21" fmla="*/ 2604098 h 296502"/>
              <a:gd name="T22" fmla="*/ 1230706 w 296468"/>
              <a:gd name="T23" fmla="*/ 729311 h 296502"/>
              <a:gd name="T24" fmla="*/ 1282486 w 296468"/>
              <a:gd name="T25" fmla="*/ 777079 h 296502"/>
              <a:gd name="T26" fmla="*/ 1230706 w 296468"/>
              <a:gd name="T27" fmla="*/ 828802 h 296502"/>
              <a:gd name="T28" fmla="*/ 808397 w 296468"/>
              <a:gd name="T29" fmla="*/ 1250635 h 296502"/>
              <a:gd name="T30" fmla="*/ 760604 w 296468"/>
              <a:gd name="T31" fmla="*/ 1298386 h 296502"/>
              <a:gd name="T32" fmla="*/ 712783 w 296468"/>
              <a:gd name="T33" fmla="*/ 1250635 h 296502"/>
              <a:gd name="T34" fmla="*/ 1230706 w 296468"/>
              <a:gd name="T35" fmla="*/ 729311 h 296502"/>
              <a:gd name="T36" fmla="*/ 1230357 w 296468"/>
              <a:gd name="T37" fmla="*/ 498344 h 296502"/>
              <a:gd name="T38" fmla="*/ 481533 w 296468"/>
              <a:gd name="T39" fmla="*/ 1250279 h 296502"/>
              <a:gd name="T40" fmla="*/ 1230357 w 296468"/>
              <a:gd name="T41" fmla="*/ 1998248 h 296502"/>
              <a:gd name="T42" fmla="*/ 1983162 w 296468"/>
              <a:gd name="T43" fmla="*/ 1250279 h 296502"/>
              <a:gd name="T44" fmla="*/ 1230357 w 296468"/>
              <a:gd name="T45" fmla="*/ 498344 h 296502"/>
              <a:gd name="T46" fmla="*/ 1230357 w 296468"/>
              <a:gd name="T47" fmla="*/ 399412 h 296502"/>
              <a:gd name="T48" fmla="*/ 2082209 w 296468"/>
              <a:gd name="T49" fmla="*/ 1250279 h 296502"/>
              <a:gd name="T50" fmla="*/ 1230357 w 296468"/>
              <a:gd name="T51" fmla="*/ 2097186 h 296502"/>
              <a:gd name="T52" fmla="*/ 382486 w 296468"/>
              <a:gd name="T53" fmla="*/ 1250279 h 296502"/>
              <a:gd name="T54" fmla="*/ 1230357 w 296468"/>
              <a:gd name="T55" fmla="*/ 399412 h 296502"/>
              <a:gd name="T56" fmla="*/ 1235498 w 296468"/>
              <a:gd name="T57" fmla="*/ 98644 h 296502"/>
              <a:gd name="T58" fmla="*/ 94765 w 296468"/>
              <a:gd name="T59" fmla="*/ 1238910 h 296502"/>
              <a:gd name="T60" fmla="*/ 1235498 w 296468"/>
              <a:gd name="T61" fmla="*/ 2379179 h 296502"/>
              <a:gd name="T62" fmla="*/ 1898644 w 296468"/>
              <a:gd name="T63" fmla="*/ 2166126 h 296502"/>
              <a:gd name="T64" fmla="*/ 1926269 w 296468"/>
              <a:gd name="T65" fmla="*/ 2158246 h 296502"/>
              <a:gd name="T66" fmla="*/ 1961790 w 296468"/>
              <a:gd name="T67" fmla="*/ 2174006 h 296502"/>
              <a:gd name="T68" fmla="*/ 2202580 w 296468"/>
              <a:gd name="T69" fmla="*/ 2414696 h 296502"/>
              <a:gd name="T70" fmla="*/ 2411779 w 296468"/>
              <a:gd name="T71" fmla="*/ 2201639 h 296502"/>
              <a:gd name="T72" fmla="*/ 2171001 w 296468"/>
              <a:gd name="T73" fmla="*/ 1964913 h 296502"/>
              <a:gd name="T74" fmla="*/ 2167056 w 296468"/>
              <a:gd name="T75" fmla="*/ 1897828 h 296502"/>
              <a:gd name="T76" fmla="*/ 2380217 w 296468"/>
              <a:gd name="T77" fmla="*/ 1238910 h 296502"/>
              <a:gd name="T78" fmla="*/ 1235498 w 296468"/>
              <a:gd name="T79" fmla="*/ 98644 h 296502"/>
              <a:gd name="T80" fmla="*/ 1235498 w 296468"/>
              <a:gd name="T81" fmla="*/ 0 h 296502"/>
              <a:gd name="T82" fmla="*/ 2478894 w 296468"/>
              <a:gd name="T83" fmla="*/ 1238910 h 296502"/>
              <a:gd name="T84" fmla="*/ 2269686 w 296468"/>
              <a:gd name="T85" fmla="*/ 1921498 h 296502"/>
              <a:gd name="T86" fmla="*/ 2482824 w 296468"/>
              <a:gd name="T87" fmla="*/ 2134559 h 296502"/>
              <a:gd name="T88" fmla="*/ 2510454 w 296468"/>
              <a:gd name="T89" fmla="*/ 2106949 h 296502"/>
              <a:gd name="T90" fmla="*/ 2577573 w 296468"/>
              <a:gd name="T91" fmla="*/ 2106949 h 296502"/>
              <a:gd name="T92" fmla="*/ 3193359 w 296468"/>
              <a:gd name="T93" fmla="*/ 2722461 h 296502"/>
              <a:gd name="T94" fmla="*/ 3193359 w 296468"/>
              <a:gd name="T95" fmla="*/ 2974970 h 296502"/>
              <a:gd name="T96" fmla="*/ 2976254 w 296468"/>
              <a:gd name="T97" fmla="*/ 3191972 h 296502"/>
              <a:gd name="T98" fmla="*/ 2849938 w 296468"/>
              <a:gd name="T99" fmla="*/ 3243260 h 296502"/>
              <a:gd name="T100" fmla="*/ 2723626 w 296468"/>
              <a:gd name="T101" fmla="*/ 3191972 h 296502"/>
              <a:gd name="T102" fmla="*/ 2107835 w 296468"/>
              <a:gd name="T103" fmla="*/ 2576475 h 296502"/>
              <a:gd name="T104" fmla="*/ 2092063 w 296468"/>
              <a:gd name="T105" fmla="*/ 2544908 h 296502"/>
              <a:gd name="T106" fmla="*/ 2107835 w 296468"/>
              <a:gd name="T107" fmla="*/ 2509399 h 296502"/>
              <a:gd name="T108" fmla="*/ 2135485 w 296468"/>
              <a:gd name="T109" fmla="*/ 2481785 h 296502"/>
              <a:gd name="T110" fmla="*/ 1922324 w 296468"/>
              <a:gd name="T111" fmla="*/ 2272662 h 296502"/>
              <a:gd name="T112" fmla="*/ 1235498 w 296468"/>
              <a:gd name="T113" fmla="*/ 2477819 h 296502"/>
              <a:gd name="T114" fmla="*/ 0 w 296468"/>
              <a:gd name="T115" fmla="*/ 1238910 h 296502"/>
              <a:gd name="T116" fmla="*/ 1235498 w 296468"/>
              <a:gd name="T117" fmla="*/ 0 h 29650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96468" h="296502">
                <a:moveTo>
                  <a:pt x="274661" y="244200"/>
                </a:moveTo>
                <a:lnTo>
                  <a:pt x="244023" y="274499"/>
                </a:lnTo>
                <a:lnTo>
                  <a:pt x="255197" y="285681"/>
                </a:lnTo>
                <a:cubicBezTo>
                  <a:pt x="257720" y="288206"/>
                  <a:pt x="262766" y="288206"/>
                  <a:pt x="265650" y="285681"/>
                </a:cubicBezTo>
                <a:lnTo>
                  <a:pt x="285474" y="265842"/>
                </a:lnTo>
                <a:cubicBezTo>
                  <a:pt x="286555" y="264399"/>
                  <a:pt x="287276" y="262596"/>
                  <a:pt x="287276" y="260431"/>
                </a:cubicBezTo>
                <a:cubicBezTo>
                  <a:pt x="287276" y="258628"/>
                  <a:pt x="286555" y="256464"/>
                  <a:pt x="285474" y="255021"/>
                </a:cubicBezTo>
                <a:lnTo>
                  <a:pt x="274661" y="244200"/>
                </a:lnTo>
                <a:close/>
                <a:moveTo>
                  <a:pt x="232488" y="202357"/>
                </a:moveTo>
                <a:lnTo>
                  <a:pt x="201850" y="232657"/>
                </a:lnTo>
                <a:lnTo>
                  <a:pt x="237535" y="268367"/>
                </a:lnTo>
                <a:lnTo>
                  <a:pt x="268173" y="238068"/>
                </a:lnTo>
                <a:lnTo>
                  <a:pt x="232488" y="202357"/>
                </a:lnTo>
                <a:close/>
                <a:moveTo>
                  <a:pt x="112382" y="66675"/>
                </a:moveTo>
                <a:cubicBezTo>
                  <a:pt x="114929" y="66675"/>
                  <a:pt x="117111" y="68494"/>
                  <a:pt x="117111" y="71041"/>
                </a:cubicBezTo>
                <a:cubicBezTo>
                  <a:pt x="117111" y="73587"/>
                  <a:pt x="114929" y="75770"/>
                  <a:pt x="112382" y="75770"/>
                </a:cubicBezTo>
                <a:cubicBezTo>
                  <a:pt x="91282" y="75770"/>
                  <a:pt x="73819" y="92869"/>
                  <a:pt x="73819" y="114334"/>
                </a:cubicBezTo>
                <a:cubicBezTo>
                  <a:pt x="73819" y="116880"/>
                  <a:pt x="72000" y="118699"/>
                  <a:pt x="69454" y="118699"/>
                </a:cubicBezTo>
                <a:cubicBezTo>
                  <a:pt x="66907" y="118699"/>
                  <a:pt x="65088" y="116880"/>
                  <a:pt x="65088" y="114334"/>
                </a:cubicBezTo>
                <a:cubicBezTo>
                  <a:pt x="65088" y="88140"/>
                  <a:pt x="86189" y="66675"/>
                  <a:pt x="112382" y="66675"/>
                </a:cubicBezTo>
                <a:close/>
                <a:moveTo>
                  <a:pt x="112351" y="45558"/>
                </a:moveTo>
                <a:cubicBezTo>
                  <a:pt x="74724" y="45558"/>
                  <a:pt x="43970" y="76311"/>
                  <a:pt x="43970" y="114301"/>
                </a:cubicBezTo>
                <a:cubicBezTo>
                  <a:pt x="43970" y="151928"/>
                  <a:pt x="74724" y="182681"/>
                  <a:pt x="112351" y="182681"/>
                </a:cubicBezTo>
                <a:cubicBezTo>
                  <a:pt x="150340" y="182681"/>
                  <a:pt x="181093" y="151928"/>
                  <a:pt x="181093" y="114301"/>
                </a:cubicBezTo>
                <a:cubicBezTo>
                  <a:pt x="181093" y="76311"/>
                  <a:pt x="150340" y="45558"/>
                  <a:pt x="112351" y="45558"/>
                </a:cubicBezTo>
                <a:close/>
                <a:moveTo>
                  <a:pt x="112351" y="36513"/>
                </a:moveTo>
                <a:cubicBezTo>
                  <a:pt x="155405" y="36513"/>
                  <a:pt x="190138" y="71608"/>
                  <a:pt x="190138" y="114301"/>
                </a:cubicBezTo>
                <a:cubicBezTo>
                  <a:pt x="190138" y="156993"/>
                  <a:pt x="155405" y="191726"/>
                  <a:pt x="112351" y="191726"/>
                </a:cubicBezTo>
                <a:cubicBezTo>
                  <a:pt x="69658" y="191726"/>
                  <a:pt x="34925" y="156993"/>
                  <a:pt x="34925" y="114301"/>
                </a:cubicBezTo>
                <a:cubicBezTo>
                  <a:pt x="34925" y="71608"/>
                  <a:pt x="69658" y="36513"/>
                  <a:pt x="112351" y="36513"/>
                </a:cubicBezTo>
                <a:close/>
                <a:moveTo>
                  <a:pt x="112820" y="9018"/>
                </a:moveTo>
                <a:cubicBezTo>
                  <a:pt x="55509" y="9018"/>
                  <a:pt x="8651" y="55910"/>
                  <a:pt x="8651" y="113262"/>
                </a:cubicBezTo>
                <a:cubicBezTo>
                  <a:pt x="8651" y="170615"/>
                  <a:pt x="55509" y="217507"/>
                  <a:pt x="112820" y="217507"/>
                </a:cubicBezTo>
                <a:cubicBezTo>
                  <a:pt x="134807" y="217507"/>
                  <a:pt x="155713" y="211014"/>
                  <a:pt x="173375" y="198029"/>
                </a:cubicBezTo>
                <a:cubicBezTo>
                  <a:pt x="174096" y="197308"/>
                  <a:pt x="175177" y="197308"/>
                  <a:pt x="175898" y="197308"/>
                </a:cubicBezTo>
                <a:cubicBezTo>
                  <a:pt x="176980" y="197308"/>
                  <a:pt x="178421" y="197668"/>
                  <a:pt x="179142" y="198750"/>
                </a:cubicBezTo>
                <a:lnTo>
                  <a:pt x="201130" y="220754"/>
                </a:lnTo>
                <a:lnTo>
                  <a:pt x="220233" y="201275"/>
                </a:lnTo>
                <a:lnTo>
                  <a:pt x="198246" y="179633"/>
                </a:lnTo>
                <a:cubicBezTo>
                  <a:pt x="196804" y="177829"/>
                  <a:pt x="196444" y="175304"/>
                  <a:pt x="197886" y="173501"/>
                </a:cubicBezTo>
                <a:cubicBezTo>
                  <a:pt x="210501" y="155826"/>
                  <a:pt x="217350" y="134905"/>
                  <a:pt x="217350" y="113262"/>
                </a:cubicBezTo>
                <a:cubicBezTo>
                  <a:pt x="217350" y="55910"/>
                  <a:pt x="170492" y="9018"/>
                  <a:pt x="112820" y="9018"/>
                </a:cubicBezTo>
                <a:close/>
                <a:moveTo>
                  <a:pt x="112820" y="0"/>
                </a:moveTo>
                <a:cubicBezTo>
                  <a:pt x="175538" y="0"/>
                  <a:pt x="226361" y="50860"/>
                  <a:pt x="226361" y="113262"/>
                </a:cubicBezTo>
                <a:cubicBezTo>
                  <a:pt x="226361" y="135626"/>
                  <a:pt x="219512" y="156908"/>
                  <a:pt x="207257" y="175665"/>
                </a:cubicBezTo>
                <a:lnTo>
                  <a:pt x="226721" y="195143"/>
                </a:lnTo>
                <a:lnTo>
                  <a:pt x="229244" y="192618"/>
                </a:lnTo>
                <a:cubicBezTo>
                  <a:pt x="231047" y="190815"/>
                  <a:pt x="233570" y="190815"/>
                  <a:pt x="235372" y="192618"/>
                </a:cubicBezTo>
                <a:lnTo>
                  <a:pt x="291602" y="248889"/>
                </a:lnTo>
                <a:cubicBezTo>
                  <a:pt x="298090" y="255021"/>
                  <a:pt x="298090" y="265842"/>
                  <a:pt x="291602" y="271974"/>
                </a:cubicBezTo>
                <a:lnTo>
                  <a:pt x="271777" y="291813"/>
                </a:lnTo>
                <a:cubicBezTo>
                  <a:pt x="268533" y="295060"/>
                  <a:pt x="264568" y="296502"/>
                  <a:pt x="260243" y="296502"/>
                </a:cubicBezTo>
                <a:cubicBezTo>
                  <a:pt x="255918" y="296502"/>
                  <a:pt x="251953" y="295060"/>
                  <a:pt x="248709" y="291813"/>
                </a:cubicBezTo>
                <a:lnTo>
                  <a:pt x="192479" y="235543"/>
                </a:lnTo>
                <a:cubicBezTo>
                  <a:pt x="191398" y="234821"/>
                  <a:pt x="191037" y="233739"/>
                  <a:pt x="191037" y="232657"/>
                </a:cubicBezTo>
                <a:cubicBezTo>
                  <a:pt x="191037" y="231575"/>
                  <a:pt x="191398" y="230132"/>
                  <a:pt x="192479" y="229411"/>
                </a:cubicBezTo>
                <a:lnTo>
                  <a:pt x="195002" y="226886"/>
                </a:lnTo>
                <a:lnTo>
                  <a:pt x="175538" y="207768"/>
                </a:lnTo>
                <a:cubicBezTo>
                  <a:pt x="157155" y="220032"/>
                  <a:pt x="135528" y="226525"/>
                  <a:pt x="112820" y="226525"/>
                </a:cubicBezTo>
                <a:cubicBezTo>
                  <a:pt x="50823" y="226525"/>
                  <a:pt x="0" y="175665"/>
                  <a:pt x="0" y="113262"/>
                </a:cubicBezTo>
                <a:cubicBezTo>
                  <a:pt x="0" y="50860"/>
                  <a:pt x="50823" y="0"/>
                  <a:pt x="1128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reeform 926">
            <a:extLst>
              <a:ext uri="{FF2B5EF4-FFF2-40B4-BE49-F238E27FC236}">
                <a16:creationId xmlns:a16="http://schemas.microsoft.com/office/drawing/2014/main" id="{768D717B-BC9C-5545-A851-39E89B2C9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936" y="2383968"/>
            <a:ext cx="525287" cy="525287"/>
          </a:xfrm>
          <a:custGeom>
            <a:avLst/>
            <a:gdLst>
              <a:gd name="T0" fmla="*/ 2003694 w 296503"/>
              <a:gd name="T1" fmla="*/ 1832388 h 296502"/>
              <a:gd name="T2" fmla="*/ 716340 w 296503"/>
              <a:gd name="T3" fmla="*/ 1832388 h 296502"/>
              <a:gd name="T4" fmla="*/ 1792869 w 296503"/>
              <a:gd name="T5" fmla="*/ 2632308 h 296502"/>
              <a:gd name="T6" fmla="*/ 1761647 w 296503"/>
              <a:gd name="T7" fmla="*/ 1934355 h 296502"/>
              <a:gd name="T8" fmla="*/ 1309759 w 296503"/>
              <a:gd name="T9" fmla="*/ 1765729 h 296502"/>
              <a:gd name="T10" fmla="*/ 1454202 w 296503"/>
              <a:gd name="T11" fmla="*/ 2632308 h 296502"/>
              <a:gd name="T12" fmla="*/ 1831921 w 296503"/>
              <a:gd name="T13" fmla="*/ 712916 h 296502"/>
              <a:gd name="T14" fmla="*/ 1407353 w 296503"/>
              <a:gd name="T15" fmla="*/ 712916 h 296502"/>
              <a:gd name="T16" fmla="*/ 1792869 w 296503"/>
              <a:gd name="T17" fmla="*/ 607044 h 296502"/>
              <a:gd name="T18" fmla="*/ 1929508 w 296503"/>
              <a:gd name="T19" fmla="*/ 1477536 h 296502"/>
              <a:gd name="T20" fmla="*/ 1792869 w 296503"/>
              <a:gd name="T21" fmla="*/ 607044 h 296502"/>
              <a:gd name="T22" fmla="*/ 1477622 w 296503"/>
              <a:gd name="T23" fmla="*/ 1308917 h 296502"/>
              <a:gd name="T24" fmla="*/ 610925 w 296503"/>
              <a:gd name="T25" fmla="*/ 1446161 h 296502"/>
              <a:gd name="T26" fmla="*/ 1432671 w 296503"/>
              <a:gd name="T27" fmla="*/ 386184 h 296502"/>
              <a:gd name="T28" fmla="*/ 964299 w 296503"/>
              <a:gd name="T29" fmla="*/ 240396 h 296502"/>
              <a:gd name="T30" fmla="*/ 842289 w 296503"/>
              <a:gd name="T31" fmla="*/ 646275 h 296502"/>
              <a:gd name="T32" fmla="*/ 362084 w 296503"/>
              <a:gd name="T33" fmla="*/ 756638 h 296502"/>
              <a:gd name="T34" fmla="*/ 460473 w 296503"/>
              <a:gd name="T35" fmla="*/ 1166470 h 296502"/>
              <a:gd name="T36" fmla="*/ 98402 w 296503"/>
              <a:gd name="T37" fmla="*/ 1737883 h 296502"/>
              <a:gd name="T38" fmla="*/ 436901 w 296503"/>
              <a:gd name="T39" fmla="*/ 2135906 h 296502"/>
              <a:gd name="T40" fmla="*/ 401470 w 296503"/>
              <a:gd name="T41" fmla="*/ 2494508 h 296502"/>
              <a:gd name="T42" fmla="*/ 747814 w 296503"/>
              <a:gd name="T43" fmla="*/ 2841306 h 296502"/>
              <a:gd name="T44" fmla="*/ 1109935 w 296503"/>
              <a:gd name="T45" fmla="*/ 2801901 h 296502"/>
              <a:gd name="T46" fmla="*/ 1475957 w 296503"/>
              <a:gd name="T47" fmla="*/ 3113225 h 296502"/>
              <a:gd name="T48" fmla="*/ 1810507 w 296503"/>
              <a:gd name="T49" fmla="*/ 2857075 h 296502"/>
              <a:gd name="T50" fmla="*/ 2278887 w 296503"/>
              <a:gd name="T51" fmla="*/ 2998932 h 296502"/>
              <a:gd name="T52" fmla="*/ 2593757 w 296503"/>
              <a:gd name="T53" fmla="*/ 2399927 h 296502"/>
              <a:gd name="T54" fmla="*/ 2999144 w 296503"/>
              <a:gd name="T55" fmla="*/ 2281719 h 296502"/>
              <a:gd name="T56" fmla="*/ 2900755 w 296503"/>
              <a:gd name="T57" fmla="*/ 1765466 h 296502"/>
              <a:gd name="T58" fmla="*/ 2900755 w 296503"/>
              <a:gd name="T59" fmla="*/ 1473853 h 296502"/>
              <a:gd name="T60" fmla="*/ 2999144 w 296503"/>
              <a:gd name="T61" fmla="*/ 961550 h 296502"/>
              <a:gd name="T62" fmla="*/ 2593757 w 296503"/>
              <a:gd name="T63" fmla="*/ 839402 h 296502"/>
              <a:gd name="T64" fmla="*/ 2278887 w 296503"/>
              <a:gd name="T65" fmla="*/ 240396 h 296502"/>
              <a:gd name="T66" fmla="*/ 1810507 w 296503"/>
              <a:gd name="T67" fmla="*/ 386184 h 296502"/>
              <a:gd name="T68" fmla="*/ 1503519 w 296503"/>
              <a:gd name="T69" fmla="*/ 0 h 296502"/>
              <a:gd name="T70" fmla="*/ 2152928 w 296503"/>
              <a:gd name="T71" fmla="*/ 204932 h 296502"/>
              <a:gd name="T72" fmla="*/ 2491427 w 296503"/>
              <a:gd name="T73" fmla="*/ 599009 h 296502"/>
              <a:gd name="T74" fmla="*/ 3081802 w 296503"/>
              <a:gd name="T75" fmla="*/ 914254 h 296502"/>
              <a:gd name="T76" fmla="*/ 3239232 w 296503"/>
              <a:gd name="T77" fmla="*/ 1501447 h 296502"/>
              <a:gd name="T78" fmla="*/ 3038512 w 296503"/>
              <a:gd name="T79" fmla="*/ 2151673 h 296502"/>
              <a:gd name="T80" fmla="*/ 2644910 w 296503"/>
              <a:gd name="T81" fmla="*/ 2494508 h 296502"/>
              <a:gd name="T82" fmla="*/ 2231649 w 296503"/>
              <a:gd name="T83" fmla="*/ 3097458 h 296502"/>
              <a:gd name="T84" fmla="*/ 1735730 w 296503"/>
              <a:gd name="T85" fmla="*/ 3239316 h 296502"/>
              <a:gd name="T86" fmla="*/ 1086305 w 296503"/>
              <a:gd name="T87" fmla="*/ 3038344 h 296502"/>
              <a:gd name="T88" fmla="*/ 661243 w 296503"/>
              <a:gd name="T89" fmla="*/ 2790074 h 296502"/>
              <a:gd name="T90" fmla="*/ 157452 w 296503"/>
              <a:gd name="T91" fmla="*/ 2329022 h 296502"/>
              <a:gd name="T92" fmla="*/ 129869 w 296503"/>
              <a:gd name="T93" fmla="*/ 1867927 h 296502"/>
              <a:gd name="T94" fmla="*/ 354220 w 296503"/>
              <a:gd name="T95" fmla="*/ 1170410 h 296502"/>
              <a:gd name="T96" fmla="*/ 354220 w 296503"/>
              <a:gd name="T97" fmla="*/ 650241 h 296502"/>
              <a:gd name="T98" fmla="*/ 649412 w 296503"/>
              <a:gd name="T99" fmla="*/ 350721 h 296502"/>
              <a:gd name="T100" fmla="*/ 1168961 w 296503"/>
              <a:gd name="T101" fmla="*/ 350721 h 2965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96503" h="296502">
                <a:moveTo>
                  <a:pt x="183408" y="167723"/>
                </a:moveTo>
                <a:cubicBezTo>
                  <a:pt x="179834" y="174542"/>
                  <a:pt x="174117" y="179926"/>
                  <a:pt x="167684" y="183515"/>
                </a:cubicBezTo>
                <a:lnTo>
                  <a:pt x="167684" y="231250"/>
                </a:lnTo>
                <a:cubicBezTo>
                  <a:pt x="198774" y="223713"/>
                  <a:pt x="223432" y="199307"/>
                  <a:pt x="230579" y="167723"/>
                </a:cubicBezTo>
                <a:lnTo>
                  <a:pt x="183408" y="167723"/>
                </a:lnTo>
                <a:close/>
                <a:moveTo>
                  <a:pt x="65569" y="167723"/>
                </a:moveTo>
                <a:cubicBezTo>
                  <a:pt x="73074" y="199307"/>
                  <a:pt x="97374" y="223713"/>
                  <a:pt x="128822" y="231250"/>
                </a:cubicBezTo>
                <a:lnTo>
                  <a:pt x="128822" y="183515"/>
                </a:lnTo>
                <a:cubicBezTo>
                  <a:pt x="122032" y="179926"/>
                  <a:pt x="116672" y="174542"/>
                  <a:pt x="112741" y="167723"/>
                </a:cubicBezTo>
                <a:lnTo>
                  <a:pt x="65569" y="167723"/>
                </a:lnTo>
                <a:close/>
                <a:moveTo>
                  <a:pt x="180549" y="158750"/>
                </a:moveTo>
                <a:lnTo>
                  <a:pt x="236297" y="158750"/>
                </a:lnTo>
                <a:cubicBezTo>
                  <a:pt x="237369" y="158750"/>
                  <a:pt x="238441" y="159468"/>
                  <a:pt x="239513" y="160545"/>
                </a:cubicBezTo>
                <a:cubicBezTo>
                  <a:pt x="240228" y="161621"/>
                  <a:pt x="240943" y="162698"/>
                  <a:pt x="240586" y="164134"/>
                </a:cubicBezTo>
                <a:cubicBezTo>
                  <a:pt x="233796" y="203614"/>
                  <a:pt x="203063" y="234122"/>
                  <a:pt x="164111" y="240941"/>
                </a:cubicBezTo>
                <a:cubicBezTo>
                  <a:pt x="163753" y="240941"/>
                  <a:pt x="163396" y="240941"/>
                  <a:pt x="163039" y="240941"/>
                </a:cubicBezTo>
                <a:cubicBezTo>
                  <a:pt x="161966" y="240941"/>
                  <a:pt x="160894" y="240582"/>
                  <a:pt x="160537" y="239864"/>
                </a:cubicBezTo>
                <a:cubicBezTo>
                  <a:pt x="159465" y="239147"/>
                  <a:pt x="158750" y="237711"/>
                  <a:pt x="158750" y="236634"/>
                </a:cubicBezTo>
                <a:lnTo>
                  <a:pt x="158750" y="181003"/>
                </a:lnTo>
                <a:cubicBezTo>
                  <a:pt x="158750" y="179208"/>
                  <a:pt x="159822" y="177414"/>
                  <a:pt x="161252" y="177055"/>
                </a:cubicBezTo>
                <a:cubicBezTo>
                  <a:pt x="168042" y="173824"/>
                  <a:pt x="173402" y="168082"/>
                  <a:pt x="176618" y="161621"/>
                </a:cubicBezTo>
                <a:cubicBezTo>
                  <a:pt x="177333" y="159827"/>
                  <a:pt x="178762" y="158750"/>
                  <a:pt x="180549" y="158750"/>
                </a:cubicBezTo>
                <a:close/>
                <a:moveTo>
                  <a:pt x="60209" y="158750"/>
                </a:moveTo>
                <a:lnTo>
                  <a:pt x="115600" y="158750"/>
                </a:lnTo>
                <a:cubicBezTo>
                  <a:pt x="117386" y="158750"/>
                  <a:pt x="118816" y="159827"/>
                  <a:pt x="119888" y="161621"/>
                </a:cubicBezTo>
                <a:cubicBezTo>
                  <a:pt x="122747" y="168082"/>
                  <a:pt x="128107" y="173824"/>
                  <a:pt x="135254" y="177055"/>
                </a:cubicBezTo>
                <a:cubicBezTo>
                  <a:pt x="136684" y="177414"/>
                  <a:pt x="137756" y="179208"/>
                  <a:pt x="137756" y="181003"/>
                </a:cubicBezTo>
                <a:lnTo>
                  <a:pt x="137756" y="236634"/>
                </a:lnTo>
                <a:cubicBezTo>
                  <a:pt x="137756" y="237711"/>
                  <a:pt x="137041" y="239147"/>
                  <a:pt x="135969" y="239864"/>
                </a:cubicBezTo>
                <a:cubicBezTo>
                  <a:pt x="135254" y="240582"/>
                  <a:pt x="134182" y="240941"/>
                  <a:pt x="133110" y="240941"/>
                </a:cubicBezTo>
                <a:cubicBezTo>
                  <a:pt x="133110" y="240941"/>
                  <a:pt x="132753" y="240941"/>
                  <a:pt x="132395" y="240941"/>
                </a:cubicBezTo>
                <a:cubicBezTo>
                  <a:pt x="93086" y="234122"/>
                  <a:pt x="62710" y="203614"/>
                  <a:pt x="55921" y="164134"/>
                </a:cubicBezTo>
                <a:cubicBezTo>
                  <a:pt x="55563" y="162698"/>
                  <a:pt x="55921" y="161621"/>
                  <a:pt x="56635" y="160545"/>
                </a:cubicBezTo>
                <a:cubicBezTo>
                  <a:pt x="57707" y="159468"/>
                  <a:pt x="59137" y="158750"/>
                  <a:pt x="60209" y="158750"/>
                </a:cubicBezTo>
                <a:close/>
                <a:moveTo>
                  <a:pt x="167684" y="65254"/>
                </a:moveTo>
                <a:lnTo>
                  <a:pt x="167684" y="112989"/>
                </a:lnTo>
                <a:cubicBezTo>
                  <a:pt x="174117" y="116578"/>
                  <a:pt x="179834" y="122321"/>
                  <a:pt x="183408" y="128781"/>
                </a:cubicBezTo>
                <a:lnTo>
                  <a:pt x="230579" y="128781"/>
                </a:lnTo>
                <a:cubicBezTo>
                  <a:pt x="223432" y="97556"/>
                  <a:pt x="198774" y="72791"/>
                  <a:pt x="167684" y="65254"/>
                </a:cubicBezTo>
                <a:close/>
                <a:moveTo>
                  <a:pt x="128822" y="65254"/>
                </a:moveTo>
                <a:cubicBezTo>
                  <a:pt x="97374" y="72791"/>
                  <a:pt x="73074" y="97556"/>
                  <a:pt x="65569" y="128781"/>
                </a:cubicBezTo>
                <a:lnTo>
                  <a:pt x="112741" y="128781"/>
                </a:lnTo>
                <a:cubicBezTo>
                  <a:pt x="116672" y="122321"/>
                  <a:pt x="122032" y="116578"/>
                  <a:pt x="128822" y="112989"/>
                </a:cubicBezTo>
                <a:lnTo>
                  <a:pt x="128822" y="65254"/>
                </a:lnTo>
                <a:close/>
                <a:moveTo>
                  <a:pt x="164111" y="55563"/>
                </a:moveTo>
                <a:cubicBezTo>
                  <a:pt x="203063" y="62382"/>
                  <a:pt x="233796" y="93249"/>
                  <a:pt x="240586" y="132370"/>
                </a:cubicBezTo>
                <a:cubicBezTo>
                  <a:pt x="240943" y="133806"/>
                  <a:pt x="240228" y="135242"/>
                  <a:pt x="239513" y="136318"/>
                </a:cubicBezTo>
                <a:cubicBezTo>
                  <a:pt x="238441" y="137036"/>
                  <a:pt x="237369" y="137754"/>
                  <a:pt x="236297" y="137754"/>
                </a:cubicBezTo>
                <a:lnTo>
                  <a:pt x="180549" y="137754"/>
                </a:lnTo>
                <a:cubicBezTo>
                  <a:pt x="178762" y="137754"/>
                  <a:pt x="177333" y="136677"/>
                  <a:pt x="176618" y="135242"/>
                </a:cubicBezTo>
                <a:cubicBezTo>
                  <a:pt x="173402" y="128422"/>
                  <a:pt x="168042" y="123039"/>
                  <a:pt x="161252" y="119808"/>
                </a:cubicBezTo>
                <a:cubicBezTo>
                  <a:pt x="159822" y="119091"/>
                  <a:pt x="158750" y="117296"/>
                  <a:pt x="158750" y="115501"/>
                </a:cubicBezTo>
                <a:lnTo>
                  <a:pt x="158750" y="60229"/>
                </a:lnTo>
                <a:cubicBezTo>
                  <a:pt x="158750" y="58793"/>
                  <a:pt x="159465" y="57358"/>
                  <a:pt x="160537" y="56640"/>
                </a:cubicBezTo>
                <a:cubicBezTo>
                  <a:pt x="161252" y="55563"/>
                  <a:pt x="162681" y="55563"/>
                  <a:pt x="164111" y="55563"/>
                </a:cubicBezTo>
                <a:close/>
                <a:moveTo>
                  <a:pt x="132395" y="55563"/>
                </a:moveTo>
                <a:cubicBezTo>
                  <a:pt x="133468" y="55563"/>
                  <a:pt x="135254" y="55563"/>
                  <a:pt x="135969" y="56640"/>
                </a:cubicBezTo>
                <a:cubicBezTo>
                  <a:pt x="137041" y="57358"/>
                  <a:pt x="137756" y="58793"/>
                  <a:pt x="137756" y="60229"/>
                </a:cubicBezTo>
                <a:lnTo>
                  <a:pt x="137756" y="115501"/>
                </a:lnTo>
                <a:cubicBezTo>
                  <a:pt x="137756" y="117296"/>
                  <a:pt x="136684" y="119091"/>
                  <a:pt x="135254" y="119808"/>
                </a:cubicBezTo>
                <a:cubicBezTo>
                  <a:pt x="128107" y="123039"/>
                  <a:pt x="122747" y="128422"/>
                  <a:pt x="119888" y="135242"/>
                </a:cubicBezTo>
                <a:cubicBezTo>
                  <a:pt x="118816" y="136677"/>
                  <a:pt x="117386" y="137754"/>
                  <a:pt x="115600" y="137754"/>
                </a:cubicBezTo>
                <a:lnTo>
                  <a:pt x="60209" y="137754"/>
                </a:lnTo>
                <a:cubicBezTo>
                  <a:pt x="59137" y="137754"/>
                  <a:pt x="57707" y="137036"/>
                  <a:pt x="56635" y="136318"/>
                </a:cubicBezTo>
                <a:cubicBezTo>
                  <a:pt x="55921" y="135242"/>
                  <a:pt x="55563" y="133806"/>
                  <a:pt x="55921" y="132370"/>
                </a:cubicBezTo>
                <a:cubicBezTo>
                  <a:pt x="62710" y="93249"/>
                  <a:pt x="93086" y="62382"/>
                  <a:pt x="132395" y="55563"/>
                </a:cubicBezTo>
                <a:close/>
                <a:moveTo>
                  <a:pt x="137624" y="9018"/>
                </a:moveTo>
                <a:cubicBezTo>
                  <a:pt x="136183" y="9018"/>
                  <a:pt x="135102" y="10100"/>
                  <a:pt x="135102" y="11543"/>
                </a:cubicBezTo>
                <a:lnTo>
                  <a:pt x="135102" y="31021"/>
                </a:lnTo>
                <a:cubicBezTo>
                  <a:pt x="135102" y="33185"/>
                  <a:pt x="133300" y="34989"/>
                  <a:pt x="131139" y="35349"/>
                </a:cubicBezTo>
                <a:cubicBezTo>
                  <a:pt x="122853" y="36792"/>
                  <a:pt x="114927" y="38956"/>
                  <a:pt x="107001" y="41842"/>
                </a:cubicBezTo>
                <a:cubicBezTo>
                  <a:pt x="104839" y="42564"/>
                  <a:pt x="102677" y="41842"/>
                  <a:pt x="101597" y="40039"/>
                </a:cubicBezTo>
                <a:lnTo>
                  <a:pt x="91869" y="23085"/>
                </a:lnTo>
                <a:cubicBezTo>
                  <a:pt x="91509" y="22364"/>
                  <a:pt x="90788" y="22003"/>
                  <a:pt x="90068" y="22003"/>
                </a:cubicBezTo>
                <a:cubicBezTo>
                  <a:pt x="89347" y="21642"/>
                  <a:pt x="88627" y="22003"/>
                  <a:pt x="88267" y="22003"/>
                </a:cubicBezTo>
                <a:lnTo>
                  <a:pt x="69532" y="32824"/>
                </a:lnTo>
                <a:cubicBezTo>
                  <a:pt x="68812" y="33185"/>
                  <a:pt x="68091" y="33907"/>
                  <a:pt x="68091" y="34628"/>
                </a:cubicBezTo>
                <a:cubicBezTo>
                  <a:pt x="68091" y="35349"/>
                  <a:pt x="68091" y="36071"/>
                  <a:pt x="68452" y="36792"/>
                </a:cubicBezTo>
                <a:lnTo>
                  <a:pt x="77819" y="53385"/>
                </a:lnTo>
                <a:cubicBezTo>
                  <a:pt x="79260" y="55188"/>
                  <a:pt x="78900" y="57713"/>
                  <a:pt x="77098" y="59156"/>
                </a:cubicBezTo>
                <a:cubicBezTo>
                  <a:pt x="70613" y="64567"/>
                  <a:pt x="64489" y="70338"/>
                  <a:pt x="59445" y="76831"/>
                </a:cubicBezTo>
                <a:cubicBezTo>
                  <a:pt x="58004" y="78634"/>
                  <a:pt x="55481" y="78995"/>
                  <a:pt x="53680" y="77913"/>
                </a:cubicBezTo>
                <a:lnTo>
                  <a:pt x="36747" y="68174"/>
                </a:lnTo>
                <a:cubicBezTo>
                  <a:pt x="36387" y="67813"/>
                  <a:pt x="35306" y="67813"/>
                  <a:pt x="34946" y="68174"/>
                </a:cubicBezTo>
                <a:cubicBezTo>
                  <a:pt x="33865" y="68174"/>
                  <a:pt x="33505" y="68535"/>
                  <a:pt x="33145" y="69256"/>
                </a:cubicBezTo>
                <a:lnTo>
                  <a:pt x="22337" y="88013"/>
                </a:lnTo>
                <a:cubicBezTo>
                  <a:pt x="21976" y="88734"/>
                  <a:pt x="21976" y="89456"/>
                  <a:pt x="22337" y="89816"/>
                </a:cubicBezTo>
                <a:cubicBezTo>
                  <a:pt x="22337" y="90899"/>
                  <a:pt x="22697" y="91259"/>
                  <a:pt x="23417" y="91620"/>
                </a:cubicBezTo>
                <a:lnTo>
                  <a:pt x="39990" y="101359"/>
                </a:lnTo>
                <a:cubicBezTo>
                  <a:pt x="42151" y="102441"/>
                  <a:pt x="42872" y="104605"/>
                  <a:pt x="42151" y="106770"/>
                </a:cubicBezTo>
                <a:cubicBezTo>
                  <a:pt x="38909" y="114705"/>
                  <a:pt x="36747" y="122641"/>
                  <a:pt x="35306" y="130937"/>
                </a:cubicBezTo>
                <a:cubicBezTo>
                  <a:pt x="35306" y="133101"/>
                  <a:pt x="33505" y="134905"/>
                  <a:pt x="30983" y="134905"/>
                </a:cubicBezTo>
                <a:lnTo>
                  <a:pt x="11889" y="134905"/>
                </a:lnTo>
                <a:cubicBezTo>
                  <a:pt x="10448" y="134905"/>
                  <a:pt x="9007" y="135987"/>
                  <a:pt x="9007" y="137430"/>
                </a:cubicBezTo>
                <a:lnTo>
                  <a:pt x="9007" y="159072"/>
                </a:lnTo>
                <a:cubicBezTo>
                  <a:pt x="9007" y="160515"/>
                  <a:pt x="10448" y="161597"/>
                  <a:pt x="11889" y="161597"/>
                </a:cubicBezTo>
                <a:lnTo>
                  <a:pt x="30983" y="161597"/>
                </a:lnTo>
                <a:cubicBezTo>
                  <a:pt x="33505" y="161597"/>
                  <a:pt x="35306" y="163401"/>
                  <a:pt x="35306" y="165565"/>
                </a:cubicBezTo>
                <a:cubicBezTo>
                  <a:pt x="36747" y="173861"/>
                  <a:pt x="38909" y="181797"/>
                  <a:pt x="42151" y="189733"/>
                </a:cubicBezTo>
                <a:cubicBezTo>
                  <a:pt x="42872" y="191897"/>
                  <a:pt x="42151" y="194061"/>
                  <a:pt x="39990" y="195504"/>
                </a:cubicBezTo>
                <a:lnTo>
                  <a:pt x="23417" y="204882"/>
                </a:lnTo>
                <a:cubicBezTo>
                  <a:pt x="22697" y="205243"/>
                  <a:pt x="22337" y="205965"/>
                  <a:pt x="22337" y="206686"/>
                </a:cubicBezTo>
                <a:cubicBezTo>
                  <a:pt x="21976" y="207407"/>
                  <a:pt x="21976" y="208129"/>
                  <a:pt x="22337" y="208850"/>
                </a:cubicBezTo>
                <a:lnTo>
                  <a:pt x="33145" y="227246"/>
                </a:lnTo>
                <a:cubicBezTo>
                  <a:pt x="33865" y="228689"/>
                  <a:pt x="35306" y="229050"/>
                  <a:pt x="36747" y="228328"/>
                </a:cubicBezTo>
                <a:lnTo>
                  <a:pt x="53680" y="218589"/>
                </a:lnTo>
                <a:cubicBezTo>
                  <a:pt x="55481" y="217507"/>
                  <a:pt x="58004" y="218229"/>
                  <a:pt x="59445" y="219671"/>
                </a:cubicBezTo>
                <a:cubicBezTo>
                  <a:pt x="64489" y="226164"/>
                  <a:pt x="70613" y="232296"/>
                  <a:pt x="77098" y="237346"/>
                </a:cubicBezTo>
                <a:cubicBezTo>
                  <a:pt x="78900" y="238789"/>
                  <a:pt x="79260" y="240953"/>
                  <a:pt x="77819" y="243478"/>
                </a:cubicBezTo>
                <a:lnTo>
                  <a:pt x="68452" y="260071"/>
                </a:lnTo>
                <a:cubicBezTo>
                  <a:pt x="68091" y="260792"/>
                  <a:pt x="68091" y="261514"/>
                  <a:pt x="68091" y="261874"/>
                </a:cubicBezTo>
                <a:cubicBezTo>
                  <a:pt x="68091" y="262596"/>
                  <a:pt x="68812" y="263317"/>
                  <a:pt x="69532" y="263678"/>
                </a:cubicBezTo>
                <a:lnTo>
                  <a:pt x="88267" y="274499"/>
                </a:lnTo>
                <a:cubicBezTo>
                  <a:pt x="89347" y="275221"/>
                  <a:pt x="90788" y="274860"/>
                  <a:pt x="91869" y="273417"/>
                </a:cubicBezTo>
                <a:lnTo>
                  <a:pt x="101597" y="256464"/>
                </a:lnTo>
                <a:cubicBezTo>
                  <a:pt x="102317" y="255382"/>
                  <a:pt x="103758" y="254660"/>
                  <a:pt x="105199" y="254660"/>
                </a:cubicBezTo>
                <a:cubicBezTo>
                  <a:pt x="105920" y="254660"/>
                  <a:pt x="106280" y="254660"/>
                  <a:pt x="107001" y="254660"/>
                </a:cubicBezTo>
                <a:cubicBezTo>
                  <a:pt x="114927" y="257907"/>
                  <a:pt x="122853" y="260071"/>
                  <a:pt x="131139" y="261514"/>
                </a:cubicBezTo>
                <a:cubicBezTo>
                  <a:pt x="133300" y="261514"/>
                  <a:pt x="135102" y="263317"/>
                  <a:pt x="135102" y="265842"/>
                </a:cubicBezTo>
                <a:lnTo>
                  <a:pt x="135102" y="284960"/>
                </a:lnTo>
                <a:cubicBezTo>
                  <a:pt x="135102" y="286403"/>
                  <a:pt x="136183" y="287845"/>
                  <a:pt x="137624" y="287845"/>
                </a:cubicBezTo>
                <a:lnTo>
                  <a:pt x="158880" y="287845"/>
                </a:lnTo>
                <a:cubicBezTo>
                  <a:pt x="160681" y="287845"/>
                  <a:pt x="161762" y="286403"/>
                  <a:pt x="161762" y="284960"/>
                </a:cubicBezTo>
                <a:lnTo>
                  <a:pt x="161762" y="265842"/>
                </a:lnTo>
                <a:cubicBezTo>
                  <a:pt x="161762" y="263317"/>
                  <a:pt x="163563" y="261514"/>
                  <a:pt x="165725" y="261514"/>
                </a:cubicBezTo>
                <a:cubicBezTo>
                  <a:pt x="173651" y="260071"/>
                  <a:pt x="181937" y="257907"/>
                  <a:pt x="189863" y="254660"/>
                </a:cubicBezTo>
                <a:cubicBezTo>
                  <a:pt x="191664" y="253939"/>
                  <a:pt x="194186" y="254660"/>
                  <a:pt x="195267" y="256464"/>
                </a:cubicBezTo>
                <a:lnTo>
                  <a:pt x="204994" y="273417"/>
                </a:lnTo>
                <a:cubicBezTo>
                  <a:pt x="205355" y="274138"/>
                  <a:pt x="205715" y="274499"/>
                  <a:pt x="206435" y="274499"/>
                </a:cubicBezTo>
                <a:cubicBezTo>
                  <a:pt x="207156" y="274860"/>
                  <a:pt x="207876" y="274860"/>
                  <a:pt x="208597" y="274499"/>
                </a:cubicBezTo>
                <a:lnTo>
                  <a:pt x="227331" y="263678"/>
                </a:lnTo>
                <a:cubicBezTo>
                  <a:pt x="228772" y="262956"/>
                  <a:pt x="229132" y="261514"/>
                  <a:pt x="228052" y="260071"/>
                </a:cubicBezTo>
                <a:lnTo>
                  <a:pt x="218685" y="243478"/>
                </a:lnTo>
                <a:cubicBezTo>
                  <a:pt x="217243" y="240953"/>
                  <a:pt x="217964" y="238789"/>
                  <a:pt x="219765" y="237346"/>
                </a:cubicBezTo>
                <a:cubicBezTo>
                  <a:pt x="226250" y="232296"/>
                  <a:pt x="232015" y="226164"/>
                  <a:pt x="237419" y="219671"/>
                </a:cubicBezTo>
                <a:cubicBezTo>
                  <a:pt x="238860" y="218229"/>
                  <a:pt x="241021" y="217507"/>
                  <a:pt x="242823" y="218589"/>
                </a:cubicBezTo>
                <a:lnTo>
                  <a:pt x="260116" y="228328"/>
                </a:lnTo>
                <a:cubicBezTo>
                  <a:pt x="260476" y="228689"/>
                  <a:pt x="261196" y="229050"/>
                  <a:pt x="261917" y="228689"/>
                </a:cubicBezTo>
                <a:cubicBezTo>
                  <a:pt x="262638" y="228328"/>
                  <a:pt x="262998" y="227968"/>
                  <a:pt x="263718" y="227246"/>
                </a:cubicBezTo>
                <a:lnTo>
                  <a:pt x="274526" y="208850"/>
                </a:lnTo>
                <a:cubicBezTo>
                  <a:pt x="274887" y="207407"/>
                  <a:pt x="274526" y="205965"/>
                  <a:pt x="273446" y="204882"/>
                </a:cubicBezTo>
                <a:lnTo>
                  <a:pt x="256513" y="195504"/>
                </a:lnTo>
                <a:cubicBezTo>
                  <a:pt x="254712" y="194061"/>
                  <a:pt x="253631" y="191897"/>
                  <a:pt x="254712" y="189733"/>
                </a:cubicBezTo>
                <a:cubicBezTo>
                  <a:pt x="257594" y="181797"/>
                  <a:pt x="260116" y="173861"/>
                  <a:pt x="261196" y="165565"/>
                </a:cubicBezTo>
                <a:cubicBezTo>
                  <a:pt x="261557" y="163401"/>
                  <a:pt x="263358" y="161597"/>
                  <a:pt x="265520" y="161597"/>
                </a:cubicBezTo>
                <a:lnTo>
                  <a:pt x="284974" y="161597"/>
                </a:lnTo>
                <a:cubicBezTo>
                  <a:pt x="286415" y="161597"/>
                  <a:pt x="287856" y="160515"/>
                  <a:pt x="287856" y="159072"/>
                </a:cubicBezTo>
                <a:lnTo>
                  <a:pt x="287856" y="137430"/>
                </a:lnTo>
                <a:cubicBezTo>
                  <a:pt x="287856" y="135987"/>
                  <a:pt x="286415" y="134905"/>
                  <a:pt x="284974" y="134905"/>
                </a:cubicBezTo>
                <a:lnTo>
                  <a:pt x="265520" y="134905"/>
                </a:lnTo>
                <a:cubicBezTo>
                  <a:pt x="263358" y="134905"/>
                  <a:pt x="261557" y="133101"/>
                  <a:pt x="261196" y="130937"/>
                </a:cubicBezTo>
                <a:cubicBezTo>
                  <a:pt x="260116" y="122641"/>
                  <a:pt x="257594" y="114705"/>
                  <a:pt x="254712" y="106770"/>
                </a:cubicBezTo>
                <a:cubicBezTo>
                  <a:pt x="253631" y="104605"/>
                  <a:pt x="254712" y="102441"/>
                  <a:pt x="256513" y="101359"/>
                </a:cubicBezTo>
                <a:lnTo>
                  <a:pt x="273446" y="91620"/>
                </a:lnTo>
                <a:cubicBezTo>
                  <a:pt x="274526" y="90899"/>
                  <a:pt x="274887" y="89456"/>
                  <a:pt x="274526" y="88013"/>
                </a:cubicBezTo>
                <a:lnTo>
                  <a:pt x="263718" y="69256"/>
                </a:lnTo>
                <a:cubicBezTo>
                  <a:pt x="262998" y="68535"/>
                  <a:pt x="262638" y="68174"/>
                  <a:pt x="261917" y="68174"/>
                </a:cubicBezTo>
                <a:cubicBezTo>
                  <a:pt x="261196" y="67813"/>
                  <a:pt x="260476" y="67813"/>
                  <a:pt x="260116" y="68174"/>
                </a:cubicBezTo>
                <a:lnTo>
                  <a:pt x="242823" y="77913"/>
                </a:lnTo>
                <a:cubicBezTo>
                  <a:pt x="241021" y="78995"/>
                  <a:pt x="238860" y="78634"/>
                  <a:pt x="237419" y="76831"/>
                </a:cubicBezTo>
                <a:cubicBezTo>
                  <a:pt x="232015" y="70338"/>
                  <a:pt x="226250" y="64567"/>
                  <a:pt x="219765" y="59156"/>
                </a:cubicBezTo>
                <a:cubicBezTo>
                  <a:pt x="217964" y="57713"/>
                  <a:pt x="217243" y="55188"/>
                  <a:pt x="218685" y="53385"/>
                </a:cubicBezTo>
                <a:lnTo>
                  <a:pt x="228052" y="36792"/>
                </a:lnTo>
                <a:cubicBezTo>
                  <a:pt x="229132" y="35349"/>
                  <a:pt x="228772" y="33907"/>
                  <a:pt x="227331" y="32824"/>
                </a:cubicBezTo>
                <a:lnTo>
                  <a:pt x="208597" y="22003"/>
                </a:lnTo>
                <a:cubicBezTo>
                  <a:pt x="207876" y="22003"/>
                  <a:pt x="207156" y="21642"/>
                  <a:pt x="206435" y="22003"/>
                </a:cubicBezTo>
                <a:cubicBezTo>
                  <a:pt x="205715" y="22003"/>
                  <a:pt x="205355" y="22364"/>
                  <a:pt x="204994" y="23085"/>
                </a:cubicBezTo>
                <a:lnTo>
                  <a:pt x="195267" y="40039"/>
                </a:lnTo>
                <a:cubicBezTo>
                  <a:pt x="194186" y="41842"/>
                  <a:pt x="191664" y="42564"/>
                  <a:pt x="189863" y="41842"/>
                </a:cubicBezTo>
                <a:cubicBezTo>
                  <a:pt x="181937" y="38956"/>
                  <a:pt x="173651" y="36792"/>
                  <a:pt x="165725" y="35349"/>
                </a:cubicBezTo>
                <a:cubicBezTo>
                  <a:pt x="163563" y="34989"/>
                  <a:pt x="161762" y="33185"/>
                  <a:pt x="161762" y="31021"/>
                </a:cubicBezTo>
                <a:lnTo>
                  <a:pt x="161762" y="11543"/>
                </a:lnTo>
                <a:cubicBezTo>
                  <a:pt x="161762" y="10100"/>
                  <a:pt x="160681" y="9018"/>
                  <a:pt x="158880" y="9018"/>
                </a:cubicBezTo>
                <a:lnTo>
                  <a:pt x="137624" y="9018"/>
                </a:lnTo>
                <a:close/>
                <a:moveTo>
                  <a:pt x="137624" y="0"/>
                </a:moveTo>
                <a:lnTo>
                  <a:pt x="158880" y="0"/>
                </a:lnTo>
                <a:cubicBezTo>
                  <a:pt x="165725" y="0"/>
                  <a:pt x="170769" y="5050"/>
                  <a:pt x="170769" y="11543"/>
                </a:cubicBezTo>
                <a:lnTo>
                  <a:pt x="170769" y="27053"/>
                </a:lnTo>
                <a:cubicBezTo>
                  <a:pt x="176893" y="28135"/>
                  <a:pt x="183378" y="29939"/>
                  <a:pt x="189503" y="32103"/>
                </a:cubicBezTo>
                <a:lnTo>
                  <a:pt x="197068" y="18757"/>
                </a:lnTo>
                <a:cubicBezTo>
                  <a:pt x="198870" y="15871"/>
                  <a:pt x="201392" y="14068"/>
                  <a:pt x="204274" y="13346"/>
                </a:cubicBezTo>
                <a:cubicBezTo>
                  <a:pt x="207156" y="12264"/>
                  <a:pt x="210398" y="12985"/>
                  <a:pt x="213280" y="14428"/>
                </a:cubicBezTo>
                <a:lnTo>
                  <a:pt x="231654" y="25250"/>
                </a:lnTo>
                <a:cubicBezTo>
                  <a:pt x="237419" y="28496"/>
                  <a:pt x="239220" y="35710"/>
                  <a:pt x="235978" y="41121"/>
                </a:cubicBezTo>
                <a:lnTo>
                  <a:pt x="228052" y="54828"/>
                </a:lnTo>
                <a:cubicBezTo>
                  <a:pt x="233095" y="58795"/>
                  <a:pt x="237779" y="63485"/>
                  <a:pt x="242102" y="68174"/>
                </a:cubicBezTo>
                <a:lnTo>
                  <a:pt x="255432" y="60599"/>
                </a:lnTo>
                <a:cubicBezTo>
                  <a:pt x="257954" y="58795"/>
                  <a:pt x="261196" y="58435"/>
                  <a:pt x="264079" y="59517"/>
                </a:cubicBezTo>
                <a:cubicBezTo>
                  <a:pt x="267321" y="59878"/>
                  <a:pt x="269843" y="62042"/>
                  <a:pt x="271284" y="64567"/>
                </a:cubicBezTo>
                <a:lnTo>
                  <a:pt x="282092" y="83684"/>
                </a:lnTo>
                <a:cubicBezTo>
                  <a:pt x="285335" y="89095"/>
                  <a:pt x="283533" y="96309"/>
                  <a:pt x="278129" y="99556"/>
                </a:cubicBezTo>
                <a:lnTo>
                  <a:pt x="264439" y="107130"/>
                </a:lnTo>
                <a:cubicBezTo>
                  <a:pt x="266601" y="113262"/>
                  <a:pt x="268042" y="119394"/>
                  <a:pt x="269483" y="125887"/>
                </a:cubicBezTo>
                <a:lnTo>
                  <a:pt x="284974" y="125887"/>
                </a:lnTo>
                <a:cubicBezTo>
                  <a:pt x="291459" y="125887"/>
                  <a:pt x="296503" y="130937"/>
                  <a:pt x="296503" y="137430"/>
                </a:cubicBezTo>
                <a:lnTo>
                  <a:pt x="296503" y="159072"/>
                </a:lnTo>
                <a:cubicBezTo>
                  <a:pt x="296503" y="165565"/>
                  <a:pt x="291459" y="170976"/>
                  <a:pt x="284974" y="170976"/>
                </a:cubicBezTo>
                <a:lnTo>
                  <a:pt x="269483" y="170976"/>
                </a:lnTo>
                <a:cubicBezTo>
                  <a:pt x="268042" y="177108"/>
                  <a:pt x="266601" y="183240"/>
                  <a:pt x="264439" y="189372"/>
                </a:cubicBezTo>
                <a:lnTo>
                  <a:pt x="278129" y="196947"/>
                </a:lnTo>
                <a:cubicBezTo>
                  <a:pt x="283533" y="200554"/>
                  <a:pt x="285335" y="207768"/>
                  <a:pt x="282092" y="213179"/>
                </a:cubicBezTo>
                <a:lnTo>
                  <a:pt x="271284" y="231936"/>
                </a:lnTo>
                <a:cubicBezTo>
                  <a:pt x="269843" y="234460"/>
                  <a:pt x="267321" y="236625"/>
                  <a:pt x="264079" y="237346"/>
                </a:cubicBezTo>
                <a:cubicBezTo>
                  <a:pt x="261196" y="238068"/>
                  <a:pt x="257954" y="237707"/>
                  <a:pt x="255432" y="236264"/>
                </a:cubicBezTo>
                <a:lnTo>
                  <a:pt x="242102" y="228328"/>
                </a:lnTo>
                <a:cubicBezTo>
                  <a:pt x="237779" y="233378"/>
                  <a:pt x="233095" y="237707"/>
                  <a:pt x="228052" y="242035"/>
                </a:cubicBezTo>
                <a:lnTo>
                  <a:pt x="235978" y="255382"/>
                </a:lnTo>
                <a:cubicBezTo>
                  <a:pt x="239220" y="261153"/>
                  <a:pt x="237419" y="268367"/>
                  <a:pt x="231654" y="271613"/>
                </a:cubicBezTo>
                <a:lnTo>
                  <a:pt x="213280" y="282074"/>
                </a:lnTo>
                <a:cubicBezTo>
                  <a:pt x="210398" y="283878"/>
                  <a:pt x="207156" y="284238"/>
                  <a:pt x="204274" y="283517"/>
                </a:cubicBezTo>
                <a:cubicBezTo>
                  <a:pt x="201392" y="282795"/>
                  <a:pt x="198870" y="280631"/>
                  <a:pt x="197068" y="278106"/>
                </a:cubicBezTo>
                <a:lnTo>
                  <a:pt x="189503" y="264399"/>
                </a:lnTo>
                <a:cubicBezTo>
                  <a:pt x="183378" y="266564"/>
                  <a:pt x="176893" y="268367"/>
                  <a:pt x="170769" y="269449"/>
                </a:cubicBezTo>
                <a:lnTo>
                  <a:pt x="170769" y="284960"/>
                </a:lnTo>
                <a:cubicBezTo>
                  <a:pt x="170769" y="291452"/>
                  <a:pt x="165725" y="296502"/>
                  <a:pt x="158880" y="296502"/>
                </a:cubicBezTo>
                <a:lnTo>
                  <a:pt x="137624" y="296502"/>
                </a:lnTo>
                <a:cubicBezTo>
                  <a:pt x="131139" y="296502"/>
                  <a:pt x="125735" y="291452"/>
                  <a:pt x="125735" y="284960"/>
                </a:cubicBezTo>
                <a:lnTo>
                  <a:pt x="125735" y="269449"/>
                </a:lnTo>
                <a:cubicBezTo>
                  <a:pt x="119610" y="268367"/>
                  <a:pt x="113485" y="266564"/>
                  <a:pt x="107001" y="264399"/>
                </a:cubicBezTo>
                <a:lnTo>
                  <a:pt x="99435" y="278106"/>
                </a:lnTo>
                <a:cubicBezTo>
                  <a:pt x="97994" y="280631"/>
                  <a:pt x="95472" y="282795"/>
                  <a:pt x="92230" y="283517"/>
                </a:cubicBezTo>
                <a:cubicBezTo>
                  <a:pt x="89347" y="284238"/>
                  <a:pt x="86105" y="283878"/>
                  <a:pt x="83583" y="282074"/>
                </a:cubicBezTo>
                <a:lnTo>
                  <a:pt x="64849" y="271613"/>
                </a:lnTo>
                <a:cubicBezTo>
                  <a:pt x="62327" y="269810"/>
                  <a:pt x="60165" y="267285"/>
                  <a:pt x="59445" y="264399"/>
                </a:cubicBezTo>
                <a:cubicBezTo>
                  <a:pt x="58724" y="261514"/>
                  <a:pt x="59085" y="258267"/>
                  <a:pt x="60526" y="255382"/>
                </a:cubicBezTo>
                <a:lnTo>
                  <a:pt x="68452" y="242035"/>
                </a:lnTo>
                <a:cubicBezTo>
                  <a:pt x="63408" y="237707"/>
                  <a:pt x="59085" y="233378"/>
                  <a:pt x="54761" y="228328"/>
                </a:cubicBezTo>
                <a:lnTo>
                  <a:pt x="41431" y="236264"/>
                </a:lnTo>
                <a:cubicBezTo>
                  <a:pt x="35667" y="239510"/>
                  <a:pt x="28821" y="237346"/>
                  <a:pt x="25219" y="231936"/>
                </a:cubicBezTo>
                <a:lnTo>
                  <a:pt x="14411" y="213179"/>
                </a:lnTo>
                <a:cubicBezTo>
                  <a:pt x="12969" y="210654"/>
                  <a:pt x="12609" y="207407"/>
                  <a:pt x="13330" y="204161"/>
                </a:cubicBezTo>
                <a:cubicBezTo>
                  <a:pt x="14411" y="201275"/>
                  <a:pt x="16212" y="198750"/>
                  <a:pt x="19094" y="196947"/>
                </a:cubicBezTo>
                <a:lnTo>
                  <a:pt x="32424" y="189372"/>
                </a:lnTo>
                <a:cubicBezTo>
                  <a:pt x="30262" y="183240"/>
                  <a:pt x="28461" y="177108"/>
                  <a:pt x="27380" y="170976"/>
                </a:cubicBezTo>
                <a:lnTo>
                  <a:pt x="11889" y="170976"/>
                </a:lnTo>
                <a:cubicBezTo>
                  <a:pt x="5404" y="170976"/>
                  <a:pt x="0" y="165565"/>
                  <a:pt x="0" y="159072"/>
                </a:cubicBezTo>
                <a:lnTo>
                  <a:pt x="0" y="137430"/>
                </a:lnTo>
                <a:cubicBezTo>
                  <a:pt x="0" y="130937"/>
                  <a:pt x="5404" y="125887"/>
                  <a:pt x="11889" y="125887"/>
                </a:cubicBezTo>
                <a:lnTo>
                  <a:pt x="27380" y="125887"/>
                </a:lnTo>
                <a:cubicBezTo>
                  <a:pt x="28461" y="119394"/>
                  <a:pt x="30262" y="113262"/>
                  <a:pt x="32424" y="107130"/>
                </a:cubicBezTo>
                <a:lnTo>
                  <a:pt x="19094" y="99556"/>
                </a:lnTo>
                <a:cubicBezTo>
                  <a:pt x="16212" y="98113"/>
                  <a:pt x="14411" y="95227"/>
                  <a:pt x="13330" y="92341"/>
                </a:cubicBezTo>
                <a:cubicBezTo>
                  <a:pt x="12609" y="89456"/>
                  <a:pt x="12969" y="86209"/>
                  <a:pt x="14411" y="83684"/>
                </a:cubicBezTo>
                <a:lnTo>
                  <a:pt x="25219" y="64567"/>
                </a:lnTo>
                <a:cubicBezTo>
                  <a:pt x="27020" y="62042"/>
                  <a:pt x="29542" y="59878"/>
                  <a:pt x="32424" y="59517"/>
                </a:cubicBezTo>
                <a:cubicBezTo>
                  <a:pt x="35306" y="58435"/>
                  <a:pt x="38549" y="58795"/>
                  <a:pt x="41431" y="60599"/>
                </a:cubicBezTo>
                <a:lnTo>
                  <a:pt x="54761" y="68174"/>
                </a:lnTo>
                <a:cubicBezTo>
                  <a:pt x="59085" y="63485"/>
                  <a:pt x="63408" y="58795"/>
                  <a:pt x="68452" y="54828"/>
                </a:cubicBezTo>
                <a:lnTo>
                  <a:pt x="60526" y="41121"/>
                </a:lnTo>
                <a:cubicBezTo>
                  <a:pt x="59085" y="38596"/>
                  <a:pt x="58724" y="35349"/>
                  <a:pt x="59445" y="32103"/>
                </a:cubicBezTo>
                <a:cubicBezTo>
                  <a:pt x="60165" y="29217"/>
                  <a:pt x="62327" y="26692"/>
                  <a:pt x="64849" y="25250"/>
                </a:cubicBezTo>
                <a:lnTo>
                  <a:pt x="83583" y="14428"/>
                </a:lnTo>
                <a:cubicBezTo>
                  <a:pt x="86105" y="12985"/>
                  <a:pt x="89347" y="12264"/>
                  <a:pt x="92230" y="13346"/>
                </a:cubicBezTo>
                <a:cubicBezTo>
                  <a:pt x="95472" y="14068"/>
                  <a:pt x="97994" y="15871"/>
                  <a:pt x="99435" y="18757"/>
                </a:cubicBezTo>
                <a:lnTo>
                  <a:pt x="107001" y="32103"/>
                </a:lnTo>
                <a:cubicBezTo>
                  <a:pt x="113485" y="29939"/>
                  <a:pt x="119610" y="28135"/>
                  <a:pt x="125735" y="27053"/>
                </a:cubicBezTo>
                <a:lnTo>
                  <a:pt x="125735" y="11543"/>
                </a:lnTo>
                <a:cubicBezTo>
                  <a:pt x="125735" y="5050"/>
                  <a:pt x="131139" y="0"/>
                  <a:pt x="1376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 942">
            <a:extLst>
              <a:ext uri="{FF2B5EF4-FFF2-40B4-BE49-F238E27FC236}">
                <a16:creationId xmlns:a16="http://schemas.microsoft.com/office/drawing/2014/main" id="{BA3AA05E-F411-BB40-8875-C59961423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292" y="1519819"/>
            <a:ext cx="525287" cy="525287"/>
          </a:xfrm>
          <a:custGeom>
            <a:avLst/>
            <a:gdLst>
              <a:gd name="T0" fmla="*/ 2503992 w 296502"/>
              <a:gd name="T1" fmla="*/ 1851221 h 296502"/>
              <a:gd name="T2" fmla="*/ 1443248 w 296502"/>
              <a:gd name="T3" fmla="*/ 2864642 h 296502"/>
              <a:gd name="T4" fmla="*/ 725570 w 296502"/>
              <a:gd name="T5" fmla="*/ 2588611 h 296502"/>
              <a:gd name="T6" fmla="*/ 528404 w 296502"/>
              <a:gd name="T7" fmla="*/ 2781836 h 296502"/>
              <a:gd name="T8" fmla="*/ 1443248 w 296502"/>
              <a:gd name="T9" fmla="*/ 3140663 h 296502"/>
              <a:gd name="T10" fmla="*/ 2780023 w 296502"/>
              <a:gd name="T11" fmla="*/ 1851221 h 296502"/>
              <a:gd name="T12" fmla="*/ 2145157 w 296502"/>
              <a:gd name="T13" fmla="*/ 1851221 h 296502"/>
              <a:gd name="T14" fmla="*/ 1443248 w 296502"/>
              <a:gd name="T15" fmla="*/ 2509755 h 296502"/>
              <a:gd name="T16" fmla="*/ 977940 w 296502"/>
              <a:gd name="T17" fmla="*/ 2336250 h 296502"/>
              <a:gd name="T18" fmla="*/ 792610 w 296502"/>
              <a:gd name="T19" fmla="*/ 2517630 h 296502"/>
              <a:gd name="T20" fmla="*/ 1443248 w 296502"/>
              <a:gd name="T21" fmla="*/ 2770002 h 296502"/>
              <a:gd name="T22" fmla="*/ 2405415 w 296502"/>
              <a:gd name="T23" fmla="*/ 1851221 h 296502"/>
              <a:gd name="T24" fmla="*/ 461368 w 296502"/>
              <a:gd name="T25" fmla="*/ 889085 h 296502"/>
              <a:gd name="T26" fmla="*/ 98587 w 296502"/>
              <a:gd name="T27" fmla="*/ 1799977 h 296502"/>
              <a:gd name="T28" fmla="*/ 461368 w 296502"/>
              <a:gd name="T29" fmla="*/ 2714796 h 296502"/>
              <a:gd name="T30" fmla="*/ 906954 w 296502"/>
              <a:gd name="T31" fmla="*/ 2265269 h 296502"/>
              <a:gd name="T32" fmla="*/ 733460 w 296502"/>
              <a:gd name="T33" fmla="*/ 1799977 h 296502"/>
              <a:gd name="T34" fmla="*/ 906954 w 296502"/>
              <a:gd name="T35" fmla="*/ 1338610 h 296502"/>
              <a:gd name="T36" fmla="*/ 1392001 w 296502"/>
              <a:gd name="T37" fmla="*/ 463235 h 296502"/>
              <a:gd name="T38" fmla="*/ 528404 w 296502"/>
              <a:gd name="T39" fmla="*/ 818104 h 296502"/>
              <a:gd name="T40" fmla="*/ 1392001 w 296502"/>
              <a:gd name="T41" fmla="*/ 1681684 h 296502"/>
              <a:gd name="T42" fmla="*/ 1443248 w 296502"/>
              <a:gd name="T43" fmla="*/ 364659 h 296502"/>
              <a:gd name="T44" fmla="*/ 1490575 w 296502"/>
              <a:gd name="T45" fmla="*/ 411973 h 296502"/>
              <a:gd name="T46" fmla="*/ 1490575 w 296502"/>
              <a:gd name="T47" fmla="*/ 1799977 h 296502"/>
              <a:gd name="T48" fmla="*/ 1459015 w 296502"/>
              <a:gd name="T49" fmla="*/ 1847295 h 296502"/>
              <a:gd name="T50" fmla="*/ 1443248 w 296502"/>
              <a:gd name="T51" fmla="*/ 1851221 h 296502"/>
              <a:gd name="T52" fmla="*/ 1407768 w 296502"/>
              <a:gd name="T53" fmla="*/ 1835454 h 296502"/>
              <a:gd name="T54" fmla="*/ 977940 w 296502"/>
              <a:gd name="T55" fmla="*/ 1409587 h 296502"/>
              <a:gd name="T56" fmla="*/ 832049 w 296502"/>
              <a:gd name="T57" fmla="*/ 1799977 h 296502"/>
              <a:gd name="T58" fmla="*/ 1443248 w 296502"/>
              <a:gd name="T59" fmla="*/ 2411167 h 296502"/>
              <a:gd name="T60" fmla="*/ 2050521 w 296502"/>
              <a:gd name="T61" fmla="*/ 1799977 h 296502"/>
              <a:gd name="T62" fmla="*/ 2097847 w 296502"/>
              <a:gd name="T63" fmla="*/ 1752657 h 296502"/>
              <a:gd name="T64" fmla="*/ 2831296 w 296502"/>
              <a:gd name="T65" fmla="*/ 1752657 h 296502"/>
              <a:gd name="T66" fmla="*/ 2878610 w 296502"/>
              <a:gd name="T67" fmla="*/ 1799977 h 296502"/>
              <a:gd name="T68" fmla="*/ 1443248 w 296502"/>
              <a:gd name="T69" fmla="*/ 3243187 h 296502"/>
              <a:gd name="T70" fmla="*/ 0 w 296502"/>
              <a:gd name="T71" fmla="*/ 1799977 h 296502"/>
              <a:gd name="T72" fmla="*/ 1443248 w 296502"/>
              <a:gd name="T73" fmla="*/ 364659 h 296502"/>
              <a:gd name="T74" fmla="*/ 1852608 w 296502"/>
              <a:gd name="T75" fmla="*/ 102421 h 296502"/>
              <a:gd name="T76" fmla="*/ 1852608 w 296502"/>
              <a:gd name="T77" fmla="*/ 732886 h 296502"/>
              <a:gd name="T78" fmla="*/ 2508439 w 296502"/>
              <a:gd name="T79" fmla="*/ 1390888 h 296502"/>
              <a:gd name="T80" fmla="*/ 3144498 w 296502"/>
              <a:gd name="T81" fmla="*/ 1390888 h 296502"/>
              <a:gd name="T82" fmla="*/ 1852608 w 296502"/>
              <a:gd name="T83" fmla="*/ 102421 h 296502"/>
              <a:gd name="T84" fmla="*/ 1801246 w 296502"/>
              <a:gd name="T85" fmla="*/ 0 h 296502"/>
              <a:gd name="T86" fmla="*/ 3243260 w 296502"/>
              <a:gd name="T87" fmla="*/ 1438172 h 296502"/>
              <a:gd name="T88" fmla="*/ 3195860 w 296502"/>
              <a:gd name="T89" fmla="*/ 1489399 h 296502"/>
              <a:gd name="T90" fmla="*/ 2461030 w 296502"/>
              <a:gd name="T91" fmla="*/ 1489399 h 296502"/>
              <a:gd name="T92" fmla="*/ 2413618 w 296502"/>
              <a:gd name="T93" fmla="*/ 1438172 h 296502"/>
              <a:gd name="T94" fmla="*/ 1801246 w 296502"/>
              <a:gd name="T95" fmla="*/ 831385 h 296502"/>
              <a:gd name="T96" fmla="*/ 1753837 w 296502"/>
              <a:gd name="T97" fmla="*/ 784094 h 296502"/>
              <a:gd name="T98" fmla="*/ 1753837 w 296502"/>
              <a:gd name="T99" fmla="*/ 51244 h 296502"/>
              <a:gd name="T100" fmla="*/ 1801246 w 296502"/>
              <a:gd name="T101" fmla="*/ 0 h 2965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96502" h="296502">
                <a:moveTo>
                  <a:pt x="228917" y="169245"/>
                </a:moveTo>
                <a:cubicBezTo>
                  <a:pt x="226394" y="220797"/>
                  <a:pt x="183855" y="261894"/>
                  <a:pt x="131943" y="261894"/>
                </a:cubicBezTo>
                <a:cubicBezTo>
                  <a:pt x="107069" y="261894"/>
                  <a:pt x="84357" y="252881"/>
                  <a:pt x="66332" y="236659"/>
                </a:cubicBezTo>
                <a:lnTo>
                  <a:pt x="48307" y="254323"/>
                </a:lnTo>
                <a:cubicBezTo>
                  <a:pt x="70298" y="274872"/>
                  <a:pt x="99498" y="287129"/>
                  <a:pt x="131943" y="287129"/>
                </a:cubicBezTo>
                <a:cubicBezTo>
                  <a:pt x="197914" y="287129"/>
                  <a:pt x="251989" y="234856"/>
                  <a:pt x="254152" y="169245"/>
                </a:cubicBezTo>
                <a:lnTo>
                  <a:pt x="228917" y="169245"/>
                </a:lnTo>
                <a:close/>
                <a:moveTo>
                  <a:pt x="196112" y="169245"/>
                </a:moveTo>
                <a:cubicBezTo>
                  <a:pt x="193949" y="202772"/>
                  <a:pt x="165830" y="229449"/>
                  <a:pt x="131943" y="229449"/>
                </a:cubicBezTo>
                <a:cubicBezTo>
                  <a:pt x="115360" y="229449"/>
                  <a:pt x="100580" y="223320"/>
                  <a:pt x="89404" y="213587"/>
                </a:cubicBezTo>
                <a:lnTo>
                  <a:pt x="72461" y="230170"/>
                </a:lnTo>
                <a:cubicBezTo>
                  <a:pt x="88683" y="244950"/>
                  <a:pt x="109592" y="253242"/>
                  <a:pt x="131943" y="253242"/>
                </a:cubicBezTo>
                <a:cubicBezTo>
                  <a:pt x="179168" y="253242"/>
                  <a:pt x="217381" y="215750"/>
                  <a:pt x="219905" y="169245"/>
                </a:cubicBezTo>
                <a:lnTo>
                  <a:pt x="196112" y="169245"/>
                </a:lnTo>
                <a:close/>
                <a:moveTo>
                  <a:pt x="42179" y="81283"/>
                </a:moveTo>
                <a:cubicBezTo>
                  <a:pt x="21630" y="103274"/>
                  <a:pt x="9013" y="132474"/>
                  <a:pt x="9013" y="164559"/>
                </a:cubicBezTo>
                <a:cubicBezTo>
                  <a:pt x="9013" y="196643"/>
                  <a:pt x="21630" y="226204"/>
                  <a:pt x="42179" y="248195"/>
                </a:cubicBezTo>
                <a:lnTo>
                  <a:pt x="82915" y="207098"/>
                </a:lnTo>
                <a:cubicBezTo>
                  <a:pt x="72821" y="195922"/>
                  <a:pt x="67053" y="181142"/>
                  <a:pt x="67053" y="164559"/>
                </a:cubicBezTo>
                <a:cubicBezTo>
                  <a:pt x="67053" y="149057"/>
                  <a:pt x="72821" y="133916"/>
                  <a:pt x="82915" y="122380"/>
                </a:cubicBezTo>
                <a:lnTo>
                  <a:pt x="42179" y="81283"/>
                </a:lnTo>
                <a:close/>
                <a:moveTo>
                  <a:pt x="127257" y="42350"/>
                </a:moveTo>
                <a:cubicBezTo>
                  <a:pt x="96975" y="43431"/>
                  <a:pt x="69577" y="55688"/>
                  <a:pt x="48307" y="74794"/>
                </a:cubicBezTo>
                <a:lnTo>
                  <a:pt x="127257" y="153744"/>
                </a:lnTo>
                <a:lnTo>
                  <a:pt x="127257" y="42350"/>
                </a:lnTo>
                <a:close/>
                <a:moveTo>
                  <a:pt x="131943" y="33337"/>
                </a:moveTo>
                <a:cubicBezTo>
                  <a:pt x="134106" y="33337"/>
                  <a:pt x="136269" y="35140"/>
                  <a:pt x="136269" y="37663"/>
                </a:cubicBezTo>
                <a:lnTo>
                  <a:pt x="136269" y="164559"/>
                </a:lnTo>
                <a:cubicBezTo>
                  <a:pt x="136269" y="166722"/>
                  <a:pt x="135187" y="168164"/>
                  <a:pt x="133385" y="168885"/>
                </a:cubicBezTo>
                <a:cubicBezTo>
                  <a:pt x="133024" y="169245"/>
                  <a:pt x="132303" y="169245"/>
                  <a:pt x="131943" y="169245"/>
                </a:cubicBezTo>
                <a:cubicBezTo>
                  <a:pt x="130501" y="169245"/>
                  <a:pt x="129420" y="168885"/>
                  <a:pt x="128699" y="167803"/>
                </a:cubicBezTo>
                <a:lnTo>
                  <a:pt x="89404" y="128869"/>
                </a:lnTo>
                <a:cubicBezTo>
                  <a:pt x="80752" y="138603"/>
                  <a:pt x="76066" y="151220"/>
                  <a:pt x="76066" y="164559"/>
                </a:cubicBezTo>
                <a:cubicBezTo>
                  <a:pt x="76066" y="195562"/>
                  <a:pt x="100940" y="220436"/>
                  <a:pt x="131943" y="220436"/>
                </a:cubicBezTo>
                <a:cubicBezTo>
                  <a:pt x="162585" y="220436"/>
                  <a:pt x="187460" y="195562"/>
                  <a:pt x="187460" y="164559"/>
                </a:cubicBezTo>
                <a:cubicBezTo>
                  <a:pt x="187460" y="162035"/>
                  <a:pt x="189262" y="160233"/>
                  <a:pt x="191786" y="160233"/>
                </a:cubicBezTo>
                <a:lnTo>
                  <a:pt x="258839" y="160233"/>
                </a:lnTo>
                <a:cubicBezTo>
                  <a:pt x="261362" y="160233"/>
                  <a:pt x="263165" y="162035"/>
                  <a:pt x="263165" y="164559"/>
                </a:cubicBezTo>
                <a:cubicBezTo>
                  <a:pt x="263165" y="237380"/>
                  <a:pt x="204403" y="296502"/>
                  <a:pt x="131943" y="296502"/>
                </a:cubicBezTo>
                <a:cubicBezTo>
                  <a:pt x="59122" y="296502"/>
                  <a:pt x="0" y="237380"/>
                  <a:pt x="0" y="164559"/>
                </a:cubicBezTo>
                <a:cubicBezTo>
                  <a:pt x="0" y="92098"/>
                  <a:pt x="59122" y="33337"/>
                  <a:pt x="131943" y="33337"/>
                </a:cubicBezTo>
                <a:close/>
                <a:moveTo>
                  <a:pt x="169368" y="9366"/>
                </a:moveTo>
                <a:lnTo>
                  <a:pt x="169368" y="67002"/>
                </a:lnTo>
                <a:cubicBezTo>
                  <a:pt x="201151" y="69523"/>
                  <a:pt x="227156" y="95099"/>
                  <a:pt x="229323" y="127159"/>
                </a:cubicBezTo>
                <a:lnTo>
                  <a:pt x="287473" y="127159"/>
                </a:lnTo>
                <a:cubicBezTo>
                  <a:pt x="285306" y="63039"/>
                  <a:pt x="233296" y="11527"/>
                  <a:pt x="169368" y="9366"/>
                </a:cubicBezTo>
                <a:close/>
                <a:moveTo>
                  <a:pt x="164672" y="0"/>
                </a:moveTo>
                <a:cubicBezTo>
                  <a:pt x="237269" y="0"/>
                  <a:pt x="296502" y="59077"/>
                  <a:pt x="296502" y="131482"/>
                </a:cubicBezTo>
                <a:cubicBezTo>
                  <a:pt x="296502" y="134364"/>
                  <a:pt x="294696" y="136165"/>
                  <a:pt x="292168" y="136165"/>
                </a:cubicBezTo>
                <a:lnTo>
                  <a:pt x="224989" y="136165"/>
                </a:lnTo>
                <a:cubicBezTo>
                  <a:pt x="222461" y="136165"/>
                  <a:pt x="220655" y="134364"/>
                  <a:pt x="220655" y="131482"/>
                </a:cubicBezTo>
                <a:cubicBezTo>
                  <a:pt x="220655" y="100863"/>
                  <a:pt x="195734" y="76007"/>
                  <a:pt x="164672" y="76007"/>
                </a:cubicBezTo>
                <a:cubicBezTo>
                  <a:pt x="162144" y="76007"/>
                  <a:pt x="160338" y="73846"/>
                  <a:pt x="160338" y="71685"/>
                </a:cubicBezTo>
                <a:lnTo>
                  <a:pt x="160338" y="4683"/>
                </a:lnTo>
                <a:cubicBezTo>
                  <a:pt x="160338" y="2161"/>
                  <a:pt x="162144" y="0"/>
                  <a:pt x="164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 944">
            <a:extLst>
              <a:ext uri="{FF2B5EF4-FFF2-40B4-BE49-F238E27FC236}">
                <a16:creationId xmlns:a16="http://schemas.microsoft.com/office/drawing/2014/main" id="{D4A9DC42-0D17-9B47-9E17-14F5C1B86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970" y="4976415"/>
            <a:ext cx="418371" cy="525286"/>
          </a:xfrm>
          <a:custGeom>
            <a:avLst/>
            <a:gdLst>
              <a:gd name="T0" fmla="*/ 873157 w 236178"/>
              <a:gd name="T1" fmla="*/ 2885453 h 296502"/>
              <a:gd name="T2" fmla="*/ 1655872 w 236178"/>
              <a:gd name="T3" fmla="*/ 2885453 h 296502"/>
              <a:gd name="T4" fmla="*/ 2029527 w 236178"/>
              <a:gd name="T5" fmla="*/ 2350830 h 296502"/>
              <a:gd name="T6" fmla="*/ 1163196 w 236178"/>
              <a:gd name="T7" fmla="*/ 849826 h 296502"/>
              <a:gd name="T8" fmla="*/ 1424861 w 236178"/>
              <a:gd name="T9" fmla="*/ 951573 h 296502"/>
              <a:gd name="T10" fmla="*/ 1424861 w 236178"/>
              <a:gd name="T11" fmla="*/ 1632569 h 296502"/>
              <a:gd name="T12" fmla="*/ 1163196 w 236178"/>
              <a:gd name="T13" fmla="*/ 1730421 h 296502"/>
              <a:gd name="T14" fmla="*/ 1242486 w 236178"/>
              <a:gd name="T15" fmla="*/ 1632569 h 296502"/>
              <a:gd name="T16" fmla="*/ 1111640 w 236178"/>
              <a:gd name="T17" fmla="*/ 900687 h 296502"/>
              <a:gd name="T18" fmla="*/ 1136125 w 236178"/>
              <a:gd name="T19" fmla="*/ 568016 h 296502"/>
              <a:gd name="T20" fmla="*/ 845506 w 236178"/>
              <a:gd name="T21" fmla="*/ 701296 h 296502"/>
              <a:gd name="T22" fmla="*/ 637391 w 236178"/>
              <a:gd name="T23" fmla="*/ 948271 h 296502"/>
              <a:gd name="T24" fmla="*/ 558849 w 236178"/>
              <a:gd name="T25" fmla="*/ 1261841 h 296502"/>
              <a:gd name="T26" fmla="*/ 621664 w 236178"/>
              <a:gd name="T27" fmla="*/ 1579352 h 296502"/>
              <a:gd name="T28" fmla="*/ 818022 w 236178"/>
              <a:gd name="T29" fmla="*/ 1838051 h 296502"/>
              <a:gd name="T30" fmla="*/ 1104687 w 236178"/>
              <a:gd name="T31" fmla="*/ 1983078 h 296502"/>
              <a:gd name="T32" fmla="*/ 1285343 w 236178"/>
              <a:gd name="T33" fmla="*/ 2088917 h 296502"/>
              <a:gd name="T34" fmla="*/ 1634838 w 236178"/>
              <a:gd name="T35" fmla="*/ 2010523 h 296502"/>
              <a:gd name="T36" fmla="*/ 1921517 w 236178"/>
              <a:gd name="T37" fmla="*/ 1787100 h 296502"/>
              <a:gd name="T38" fmla="*/ 2078597 w 236178"/>
              <a:gd name="T39" fmla="*/ 1461749 h 296502"/>
              <a:gd name="T40" fmla="*/ 2078597 w 236178"/>
              <a:gd name="T41" fmla="*/ 1101139 h 296502"/>
              <a:gd name="T42" fmla="*/ 1921517 w 236178"/>
              <a:gd name="T43" fmla="*/ 775776 h 296502"/>
              <a:gd name="T44" fmla="*/ 1634838 w 236178"/>
              <a:gd name="T45" fmla="*/ 552359 h 296502"/>
              <a:gd name="T46" fmla="*/ 1285343 w 236178"/>
              <a:gd name="T47" fmla="*/ 470016 h 296502"/>
              <a:gd name="T48" fmla="*/ 1469909 w 236178"/>
              <a:gd name="T49" fmla="*/ 477866 h 296502"/>
              <a:gd name="T50" fmla="*/ 1799779 w 236178"/>
              <a:gd name="T51" fmla="*/ 638584 h 296502"/>
              <a:gd name="T52" fmla="*/ 2027549 w 236178"/>
              <a:gd name="T53" fmla="*/ 924736 h 296502"/>
              <a:gd name="T54" fmla="*/ 2110008 w 236178"/>
              <a:gd name="T55" fmla="*/ 1281443 h 296502"/>
              <a:gd name="T56" fmla="*/ 2027549 w 236178"/>
              <a:gd name="T57" fmla="*/ 1638143 h 296502"/>
              <a:gd name="T58" fmla="*/ 1799779 w 236178"/>
              <a:gd name="T59" fmla="*/ 1924291 h 296502"/>
              <a:gd name="T60" fmla="*/ 1469909 w 236178"/>
              <a:gd name="T61" fmla="*/ 2085003 h 296502"/>
              <a:gd name="T62" fmla="*/ 1253921 w 236178"/>
              <a:gd name="T63" fmla="*/ 2190835 h 296502"/>
              <a:gd name="T64" fmla="*/ 865150 w 236178"/>
              <a:gd name="T65" fmla="*/ 2088917 h 296502"/>
              <a:gd name="T66" fmla="*/ 554909 w 236178"/>
              <a:gd name="T67" fmla="*/ 1826294 h 296502"/>
              <a:gd name="T68" fmla="*/ 389974 w 236178"/>
              <a:gd name="T69" fmla="*/ 1457832 h 296502"/>
              <a:gd name="T70" fmla="*/ 401754 w 236178"/>
              <a:gd name="T71" fmla="*/ 1050173 h 296502"/>
              <a:gd name="T72" fmla="*/ 590253 w 236178"/>
              <a:gd name="T73" fmla="*/ 693453 h 296502"/>
              <a:gd name="T74" fmla="*/ 916196 w 236178"/>
              <a:gd name="T75" fmla="*/ 450429 h 296502"/>
              <a:gd name="T76" fmla="*/ 1285343 w 236178"/>
              <a:gd name="T77" fmla="*/ 364218 h 296502"/>
              <a:gd name="T78" fmla="*/ 1294029 w 236178"/>
              <a:gd name="T79" fmla="*/ 2484469 h 296502"/>
              <a:gd name="T80" fmla="*/ 1294029 w 236178"/>
              <a:gd name="T81" fmla="*/ 0 h 296502"/>
              <a:gd name="T82" fmla="*/ 2127862 w 236178"/>
              <a:gd name="T83" fmla="*/ 3188152 h 296502"/>
              <a:gd name="T84" fmla="*/ 2049194 w 236178"/>
              <a:gd name="T85" fmla="*/ 3227473 h 296502"/>
              <a:gd name="T86" fmla="*/ 1262551 w 236178"/>
              <a:gd name="T87" fmla="*/ 3227473 h 296502"/>
              <a:gd name="T88" fmla="*/ 483783 w 236178"/>
              <a:gd name="T89" fmla="*/ 3231399 h 296502"/>
              <a:gd name="T90" fmla="*/ 456245 w 236178"/>
              <a:gd name="T91" fmla="*/ 2276129 h 29650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36178" h="296502">
                <a:moveTo>
                  <a:pt x="51046" y="215180"/>
                </a:moveTo>
                <a:lnTo>
                  <a:pt x="51046" y="283548"/>
                </a:lnTo>
                <a:lnTo>
                  <a:pt x="79804" y="264117"/>
                </a:lnTo>
                <a:cubicBezTo>
                  <a:pt x="81242" y="263038"/>
                  <a:pt x="83399" y="263038"/>
                  <a:pt x="84837" y="264117"/>
                </a:cubicBezTo>
                <a:lnTo>
                  <a:pt x="118269" y="286427"/>
                </a:lnTo>
                <a:lnTo>
                  <a:pt x="151341" y="264117"/>
                </a:lnTo>
                <a:cubicBezTo>
                  <a:pt x="153138" y="263038"/>
                  <a:pt x="154935" y="263038"/>
                  <a:pt x="156373" y="264117"/>
                </a:cubicBezTo>
                <a:lnTo>
                  <a:pt x="185491" y="283548"/>
                </a:lnTo>
                <a:lnTo>
                  <a:pt x="185491" y="215180"/>
                </a:lnTo>
                <a:cubicBezTo>
                  <a:pt x="166079" y="228494"/>
                  <a:pt x="143073" y="236410"/>
                  <a:pt x="118269" y="236410"/>
                </a:cubicBezTo>
                <a:cubicBezTo>
                  <a:pt x="93105" y="236410"/>
                  <a:pt x="70098" y="228494"/>
                  <a:pt x="51046" y="215180"/>
                </a:cubicBezTo>
                <a:close/>
                <a:moveTo>
                  <a:pt x="106311" y="77787"/>
                </a:moveTo>
                <a:lnTo>
                  <a:pt x="130227" y="77787"/>
                </a:lnTo>
                <a:cubicBezTo>
                  <a:pt x="132401" y="77787"/>
                  <a:pt x="134575" y="79937"/>
                  <a:pt x="134575" y="82444"/>
                </a:cubicBezTo>
                <a:cubicBezTo>
                  <a:pt x="134575" y="84952"/>
                  <a:pt x="132401" y="87101"/>
                  <a:pt x="130227" y="87101"/>
                </a:cubicBezTo>
                <a:lnTo>
                  <a:pt x="122617" y="87101"/>
                </a:lnTo>
                <a:lnTo>
                  <a:pt x="122617" y="149436"/>
                </a:lnTo>
                <a:lnTo>
                  <a:pt x="130227" y="149436"/>
                </a:lnTo>
                <a:cubicBezTo>
                  <a:pt x="132401" y="149436"/>
                  <a:pt x="134575" y="151585"/>
                  <a:pt x="134575" y="153735"/>
                </a:cubicBezTo>
                <a:cubicBezTo>
                  <a:pt x="134575" y="156242"/>
                  <a:pt x="132401" y="158392"/>
                  <a:pt x="130227" y="158392"/>
                </a:cubicBezTo>
                <a:lnTo>
                  <a:pt x="106311" y="158392"/>
                </a:lnTo>
                <a:cubicBezTo>
                  <a:pt x="103774" y="158392"/>
                  <a:pt x="101600" y="156242"/>
                  <a:pt x="101600" y="153735"/>
                </a:cubicBezTo>
                <a:cubicBezTo>
                  <a:pt x="101600" y="151585"/>
                  <a:pt x="103774" y="149436"/>
                  <a:pt x="106311" y="149436"/>
                </a:cubicBezTo>
                <a:lnTo>
                  <a:pt x="113558" y="149436"/>
                </a:lnTo>
                <a:lnTo>
                  <a:pt x="113558" y="87101"/>
                </a:lnTo>
                <a:lnTo>
                  <a:pt x="106311" y="87101"/>
                </a:lnTo>
                <a:cubicBezTo>
                  <a:pt x="103774" y="87101"/>
                  <a:pt x="101600" y="84952"/>
                  <a:pt x="101600" y="82444"/>
                </a:cubicBezTo>
                <a:cubicBezTo>
                  <a:pt x="101600" y="79937"/>
                  <a:pt x="103774" y="77787"/>
                  <a:pt x="106311" y="77787"/>
                </a:cubicBezTo>
                <a:close/>
                <a:moveTo>
                  <a:pt x="117475" y="43024"/>
                </a:moveTo>
                <a:lnTo>
                  <a:pt x="103837" y="51994"/>
                </a:lnTo>
                <a:cubicBezTo>
                  <a:pt x="103119" y="52712"/>
                  <a:pt x="102042" y="53071"/>
                  <a:pt x="100965" y="52712"/>
                </a:cubicBezTo>
                <a:lnTo>
                  <a:pt x="85173" y="50559"/>
                </a:lnTo>
                <a:lnTo>
                  <a:pt x="77276" y="64193"/>
                </a:lnTo>
                <a:cubicBezTo>
                  <a:pt x="76559" y="65270"/>
                  <a:pt x="75841" y="65987"/>
                  <a:pt x="74764" y="66346"/>
                </a:cubicBezTo>
                <a:lnTo>
                  <a:pt x="59331" y="71010"/>
                </a:lnTo>
                <a:lnTo>
                  <a:pt x="58254" y="86798"/>
                </a:lnTo>
                <a:cubicBezTo>
                  <a:pt x="58254" y="88233"/>
                  <a:pt x="57536" y="88950"/>
                  <a:pt x="56818" y="90027"/>
                </a:cubicBezTo>
                <a:lnTo>
                  <a:pt x="45333" y="100791"/>
                </a:lnTo>
                <a:lnTo>
                  <a:pt x="51076" y="115501"/>
                </a:lnTo>
                <a:cubicBezTo>
                  <a:pt x="51435" y="116578"/>
                  <a:pt x="51435" y="117654"/>
                  <a:pt x="51076" y="118730"/>
                </a:cubicBezTo>
                <a:lnTo>
                  <a:pt x="45333" y="133800"/>
                </a:lnTo>
                <a:lnTo>
                  <a:pt x="56818" y="144564"/>
                </a:lnTo>
                <a:cubicBezTo>
                  <a:pt x="57536" y="145281"/>
                  <a:pt x="58254" y="146358"/>
                  <a:pt x="58254" y="147434"/>
                </a:cubicBezTo>
                <a:lnTo>
                  <a:pt x="59331" y="163580"/>
                </a:lnTo>
                <a:lnTo>
                  <a:pt x="74764" y="168244"/>
                </a:lnTo>
                <a:cubicBezTo>
                  <a:pt x="75841" y="168603"/>
                  <a:pt x="76559" y="169320"/>
                  <a:pt x="77276" y="170038"/>
                </a:cubicBezTo>
                <a:lnTo>
                  <a:pt x="85173" y="184031"/>
                </a:lnTo>
                <a:lnTo>
                  <a:pt x="100965" y="181520"/>
                </a:lnTo>
                <a:cubicBezTo>
                  <a:pt x="101324" y="181520"/>
                  <a:pt x="101683" y="181520"/>
                  <a:pt x="101683" y="181520"/>
                </a:cubicBezTo>
                <a:cubicBezTo>
                  <a:pt x="102401" y="181520"/>
                  <a:pt x="103478" y="181878"/>
                  <a:pt x="103837" y="182596"/>
                </a:cubicBezTo>
                <a:lnTo>
                  <a:pt x="117475" y="191207"/>
                </a:lnTo>
                <a:lnTo>
                  <a:pt x="130755" y="182596"/>
                </a:lnTo>
                <a:cubicBezTo>
                  <a:pt x="131473" y="181878"/>
                  <a:pt x="132550" y="181520"/>
                  <a:pt x="133985" y="181520"/>
                </a:cubicBezTo>
                <a:lnTo>
                  <a:pt x="149418" y="184031"/>
                </a:lnTo>
                <a:lnTo>
                  <a:pt x="157673" y="170038"/>
                </a:lnTo>
                <a:cubicBezTo>
                  <a:pt x="158032" y="169320"/>
                  <a:pt x="159109" y="168603"/>
                  <a:pt x="160186" y="168244"/>
                </a:cubicBezTo>
                <a:lnTo>
                  <a:pt x="175619" y="163580"/>
                </a:lnTo>
                <a:lnTo>
                  <a:pt x="176696" y="147434"/>
                </a:lnTo>
                <a:cubicBezTo>
                  <a:pt x="176696" y="146358"/>
                  <a:pt x="177055" y="145281"/>
                  <a:pt x="178131" y="144564"/>
                </a:cubicBezTo>
                <a:lnTo>
                  <a:pt x="189975" y="133800"/>
                </a:lnTo>
                <a:lnTo>
                  <a:pt x="183874" y="118730"/>
                </a:lnTo>
                <a:cubicBezTo>
                  <a:pt x="183515" y="117654"/>
                  <a:pt x="183515" y="116578"/>
                  <a:pt x="183874" y="115501"/>
                </a:cubicBezTo>
                <a:lnTo>
                  <a:pt x="189975" y="100791"/>
                </a:lnTo>
                <a:lnTo>
                  <a:pt x="178131" y="90027"/>
                </a:lnTo>
                <a:cubicBezTo>
                  <a:pt x="177055" y="88950"/>
                  <a:pt x="176696" y="88233"/>
                  <a:pt x="176696" y="86798"/>
                </a:cubicBezTo>
                <a:lnTo>
                  <a:pt x="175619" y="71010"/>
                </a:lnTo>
                <a:lnTo>
                  <a:pt x="160186" y="66346"/>
                </a:lnTo>
                <a:cubicBezTo>
                  <a:pt x="159109" y="65987"/>
                  <a:pt x="158032" y="65270"/>
                  <a:pt x="157673" y="64193"/>
                </a:cubicBezTo>
                <a:lnTo>
                  <a:pt x="149418" y="50559"/>
                </a:lnTo>
                <a:lnTo>
                  <a:pt x="133985" y="52712"/>
                </a:lnTo>
                <a:cubicBezTo>
                  <a:pt x="132550" y="53071"/>
                  <a:pt x="131473" y="52712"/>
                  <a:pt x="130755" y="51994"/>
                </a:cubicBezTo>
                <a:lnTo>
                  <a:pt x="117475" y="43024"/>
                </a:lnTo>
                <a:close/>
                <a:moveTo>
                  <a:pt x="117475" y="33337"/>
                </a:moveTo>
                <a:cubicBezTo>
                  <a:pt x="118193" y="33337"/>
                  <a:pt x="119270" y="33337"/>
                  <a:pt x="119988" y="34055"/>
                </a:cubicBezTo>
                <a:lnTo>
                  <a:pt x="134344" y="43742"/>
                </a:lnTo>
                <a:lnTo>
                  <a:pt x="151213" y="41230"/>
                </a:lnTo>
                <a:cubicBezTo>
                  <a:pt x="153007" y="40872"/>
                  <a:pt x="154802" y="41948"/>
                  <a:pt x="155879" y="43383"/>
                </a:cubicBezTo>
                <a:lnTo>
                  <a:pt x="164493" y="58453"/>
                </a:lnTo>
                <a:lnTo>
                  <a:pt x="181003" y="63476"/>
                </a:lnTo>
                <a:cubicBezTo>
                  <a:pt x="182797" y="63835"/>
                  <a:pt x="183874" y="65629"/>
                  <a:pt x="184233" y="67422"/>
                </a:cubicBezTo>
                <a:lnTo>
                  <a:pt x="185310" y="84645"/>
                </a:lnTo>
                <a:lnTo>
                  <a:pt x="197872" y="96126"/>
                </a:lnTo>
                <a:cubicBezTo>
                  <a:pt x="199307" y="97561"/>
                  <a:pt x="199666" y="99355"/>
                  <a:pt x="198948" y="101149"/>
                </a:cubicBezTo>
                <a:lnTo>
                  <a:pt x="192847" y="117295"/>
                </a:lnTo>
                <a:lnTo>
                  <a:pt x="198948" y="133441"/>
                </a:lnTo>
                <a:cubicBezTo>
                  <a:pt x="199666" y="135235"/>
                  <a:pt x="199307" y="137029"/>
                  <a:pt x="197872" y="138105"/>
                </a:cubicBezTo>
                <a:lnTo>
                  <a:pt x="185310" y="149946"/>
                </a:lnTo>
                <a:lnTo>
                  <a:pt x="184233" y="167168"/>
                </a:lnTo>
                <a:cubicBezTo>
                  <a:pt x="183874" y="168962"/>
                  <a:pt x="182797" y="170397"/>
                  <a:pt x="181003" y="171114"/>
                </a:cubicBezTo>
                <a:lnTo>
                  <a:pt x="164493" y="176138"/>
                </a:lnTo>
                <a:lnTo>
                  <a:pt x="155879" y="191207"/>
                </a:lnTo>
                <a:cubicBezTo>
                  <a:pt x="154802" y="192642"/>
                  <a:pt x="153007" y="193360"/>
                  <a:pt x="151213" y="193360"/>
                </a:cubicBezTo>
                <a:lnTo>
                  <a:pt x="134344" y="190848"/>
                </a:lnTo>
                <a:lnTo>
                  <a:pt x="119988" y="200536"/>
                </a:lnTo>
                <a:cubicBezTo>
                  <a:pt x="119270" y="200894"/>
                  <a:pt x="118193" y="201253"/>
                  <a:pt x="117475" y="201253"/>
                </a:cubicBezTo>
                <a:cubicBezTo>
                  <a:pt x="116757" y="201253"/>
                  <a:pt x="115681" y="200894"/>
                  <a:pt x="114604" y="200536"/>
                </a:cubicBezTo>
                <a:lnTo>
                  <a:pt x="100606" y="190848"/>
                </a:lnTo>
                <a:lnTo>
                  <a:pt x="83737" y="193360"/>
                </a:lnTo>
                <a:cubicBezTo>
                  <a:pt x="81583" y="193360"/>
                  <a:pt x="80148" y="192642"/>
                  <a:pt x="79071" y="191207"/>
                </a:cubicBezTo>
                <a:lnTo>
                  <a:pt x="70457" y="176138"/>
                </a:lnTo>
                <a:lnTo>
                  <a:pt x="53947" y="171114"/>
                </a:lnTo>
                <a:cubicBezTo>
                  <a:pt x="52153" y="170397"/>
                  <a:pt x="51076" y="168962"/>
                  <a:pt x="50717" y="167168"/>
                </a:cubicBezTo>
                <a:lnTo>
                  <a:pt x="49281" y="149946"/>
                </a:lnTo>
                <a:lnTo>
                  <a:pt x="36719" y="138105"/>
                </a:lnTo>
                <a:cubicBezTo>
                  <a:pt x="35643" y="137029"/>
                  <a:pt x="34925" y="135235"/>
                  <a:pt x="35643" y="133441"/>
                </a:cubicBezTo>
                <a:lnTo>
                  <a:pt x="41744" y="117295"/>
                </a:lnTo>
                <a:lnTo>
                  <a:pt x="35643" y="101149"/>
                </a:lnTo>
                <a:cubicBezTo>
                  <a:pt x="34925" y="99355"/>
                  <a:pt x="35643" y="97561"/>
                  <a:pt x="36719" y="96126"/>
                </a:cubicBezTo>
                <a:lnTo>
                  <a:pt x="49281" y="84645"/>
                </a:lnTo>
                <a:lnTo>
                  <a:pt x="50717" y="67422"/>
                </a:lnTo>
                <a:cubicBezTo>
                  <a:pt x="51076" y="65629"/>
                  <a:pt x="52153" y="63835"/>
                  <a:pt x="53947" y="63476"/>
                </a:cubicBezTo>
                <a:lnTo>
                  <a:pt x="70457" y="58453"/>
                </a:lnTo>
                <a:lnTo>
                  <a:pt x="79071" y="43383"/>
                </a:lnTo>
                <a:cubicBezTo>
                  <a:pt x="80148" y="41948"/>
                  <a:pt x="81583" y="40872"/>
                  <a:pt x="83737" y="41230"/>
                </a:cubicBezTo>
                <a:lnTo>
                  <a:pt x="100606" y="43742"/>
                </a:lnTo>
                <a:lnTo>
                  <a:pt x="114604" y="34055"/>
                </a:lnTo>
                <a:cubicBezTo>
                  <a:pt x="115681" y="33337"/>
                  <a:pt x="116757" y="33337"/>
                  <a:pt x="117475" y="33337"/>
                </a:cubicBezTo>
                <a:close/>
                <a:moveTo>
                  <a:pt x="118269" y="9356"/>
                </a:moveTo>
                <a:cubicBezTo>
                  <a:pt x="57876" y="9356"/>
                  <a:pt x="8987" y="58293"/>
                  <a:pt x="8987" y="118385"/>
                </a:cubicBezTo>
                <a:cubicBezTo>
                  <a:pt x="8987" y="178477"/>
                  <a:pt x="57876" y="227414"/>
                  <a:pt x="118269" y="227414"/>
                </a:cubicBezTo>
                <a:cubicBezTo>
                  <a:pt x="178301" y="227414"/>
                  <a:pt x="227191" y="178477"/>
                  <a:pt x="227191" y="118385"/>
                </a:cubicBezTo>
                <a:cubicBezTo>
                  <a:pt x="227191" y="58293"/>
                  <a:pt x="178301" y="9356"/>
                  <a:pt x="118269" y="9356"/>
                </a:cubicBezTo>
                <a:close/>
                <a:moveTo>
                  <a:pt x="118269" y="0"/>
                </a:moveTo>
                <a:cubicBezTo>
                  <a:pt x="182975" y="0"/>
                  <a:pt x="236178" y="53255"/>
                  <a:pt x="236178" y="118385"/>
                </a:cubicBezTo>
                <a:cubicBezTo>
                  <a:pt x="236178" y="154368"/>
                  <a:pt x="220001" y="186753"/>
                  <a:pt x="194478" y="208343"/>
                </a:cubicBezTo>
                <a:lnTo>
                  <a:pt x="194478" y="291824"/>
                </a:lnTo>
                <a:cubicBezTo>
                  <a:pt x="194478" y="293624"/>
                  <a:pt x="193400" y="294703"/>
                  <a:pt x="191962" y="295783"/>
                </a:cubicBezTo>
                <a:cubicBezTo>
                  <a:pt x="191243" y="296142"/>
                  <a:pt x="190524" y="296502"/>
                  <a:pt x="189805" y="296502"/>
                </a:cubicBezTo>
                <a:cubicBezTo>
                  <a:pt x="189086" y="296502"/>
                  <a:pt x="188007" y="295783"/>
                  <a:pt x="187288" y="295423"/>
                </a:cubicBezTo>
                <a:lnTo>
                  <a:pt x="153857" y="273473"/>
                </a:lnTo>
                <a:lnTo>
                  <a:pt x="120785" y="295423"/>
                </a:lnTo>
                <a:cubicBezTo>
                  <a:pt x="118988" y="296502"/>
                  <a:pt x="117190" y="296502"/>
                  <a:pt x="115393" y="295423"/>
                </a:cubicBezTo>
                <a:lnTo>
                  <a:pt x="82320" y="273473"/>
                </a:lnTo>
                <a:lnTo>
                  <a:pt x="48889" y="295423"/>
                </a:lnTo>
                <a:cubicBezTo>
                  <a:pt x="47451" y="296502"/>
                  <a:pt x="45654" y="296502"/>
                  <a:pt x="44216" y="295783"/>
                </a:cubicBezTo>
                <a:cubicBezTo>
                  <a:pt x="42778" y="294703"/>
                  <a:pt x="41699" y="293624"/>
                  <a:pt x="41699" y="291824"/>
                </a:cubicBezTo>
                <a:lnTo>
                  <a:pt x="41699" y="208703"/>
                </a:lnTo>
                <a:cubicBezTo>
                  <a:pt x="41699" y="208343"/>
                  <a:pt x="41699" y="208343"/>
                  <a:pt x="41699" y="208343"/>
                </a:cubicBezTo>
                <a:cubicBezTo>
                  <a:pt x="16176" y="186753"/>
                  <a:pt x="0" y="154368"/>
                  <a:pt x="0" y="118385"/>
                </a:cubicBezTo>
                <a:cubicBezTo>
                  <a:pt x="0" y="53255"/>
                  <a:pt x="53203" y="0"/>
                  <a:pt x="1182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 962">
            <a:extLst>
              <a:ext uri="{FF2B5EF4-FFF2-40B4-BE49-F238E27FC236}">
                <a16:creationId xmlns:a16="http://schemas.microsoft.com/office/drawing/2014/main" id="{3F009EA1-3BEE-A946-87F9-93709C549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11" y="5840564"/>
            <a:ext cx="525287" cy="525287"/>
          </a:xfrm>
          <a:custGeom>
            <a:avLst/>
            <a:gdLst>
              <a:gd name="T0" fmla="*/ 2366518 w 296503"/>
              <a:gd name="T1" fmla="*/ 3140931 h 296504"/>
              <a:gd name="T2" fmla="*/ 2789041 w 296503"/>
              <a:gd name="T3" fmla="*/ 2913052 h 296504"/>
              <a:gd name="T4" fmla="*/ 448790 w 296503"/>
              <a:gd name="T5" fmla="*/ 2913052 h 296504"/>
              <a:gd name="T6" fmla="*/ 873961 w 296503"/>
              <a:gd name="T7" fmla="*/ 3140931 h 296504"/>
              <a:gd name="T8" fmla="*/ 448790 w 296503"/>
              <a:gd name="T9" fmla="*/ 2913052 h 296504"/>
              <a:gd name="T10" fmla="*/ 2058506 w 296503"/>
              <a:gd name="T11" fmla="*/ 2810916 h 296504"/>
              <a:gd name="T12" fmla="*/ 3144446 w 296503"/>
              <a:gd name="T13" fmla="*/ 2127312 h 296504"/>
              <a:gd name="T14" fmla="*/ 98425 w 296503"/>
              <a:gd name="T15" fmla="*/ 2127312 h 296504"/>
              <a:gd name="T16" fmla="*/ 1177096 w 296503"/>
              <a:gd name="T17" fmla="*/ 2810916 h 296504"/>
              <a:gd name="T18" fmla="*/ 98425 w 296503"/>
              <a:gd name="T19" fmla="*/ 2127312 h 296504"/>
              <a:gd name="T20" fmla="*/ 3191833 w 296503"/>
              <a:gd name="T21" fmla="*/ 2029087 h 296504"/>
              <a:gd name="T22" fmla="*/ 3239218 w 296503"/>
              <a:gd name="T23" fmla="*/ 2861985 h 296504"/>
              <a:gd name="T24" fmla="*/ 2887779 w 296503"/>
              <a:gd name="T25" fmla="*/ 2913052 h 296504"/>
              <a:gd name="T26" fmla="*/ 3124704 w 296503"/>
              <a:gd name="T27" fmla="*/ 3140931 h 296504"/>
              <a:gd name="T28" fmla="*/ 3124704 w 296503"/>
              <a:gd name="T29" fmla="*/ 3239143 h 296504"/>
              <a:gd name="T30" fmla="*/ 2022966 w 296503"/>
              <a:gd name="T31" fmla="*/ 3188061 h 296504"/>
              <a:gd name="T32" fmla="*/ 2263860 w 296503"/>
              <a:gd name="T33" fmla="*/ 3140931 h 296504"/>
              <a:gd name="T34" fmla="*/ 2007170 w 296503"/>
              <a:gd name="T35" fmla="*/ 2913052 h 296504"/>
              <a:gd name="T36" fmla="*/ 1959781 w 296503"/>
              <a:gd name="T37" fmla="*/ 2080169 h 296504"/>
              <a:gd name="T38" fmla="*/ 51200 w 296503"/>
              <a:gd name="T39" fmla="*/ 2029087 h 296504"/>
              <a:gd name="T40" fmla="*/ 1279460 w 296503"/>
              <a:gd name="T41" fmla="*/ 2080169 h 296504"/>
              <a:gd name="T42" fmla="*/ 1228284 w 296503"/>
              <a:gd name="T43" fmla="*/ 2913052 h 296504"/>
              <a:gd name="T44" fmla="*/ 976339 w 296503"/>
              <a:gd name="T45" fmla="*/ 3140931 h 296504"/>
              <a:gd name="T46" fmla="*/ 1212529 w 296503"/>
              <a:gd name="T47" fmla="*/ 3188061 h 296504"/>
              <a:gd name="T48" fmla="*/ 118099 w 296503"/>
              <a:gd name="T49" fmla="*/ 3239143 h 296504"/>
              <a:gd name="T50" fmla="*/ 118099 w 296503"/>
              <a:gd name="T51" fmla="*/ 3140931 h 296504"/>
              <a:gd name="T52" fmla="*/ 350375 w 296503"/>
              <a:gd name="T53" fmla="*/ 2913052 h 296504"/>
              <a:gd name="T54" fmla="*/ 0 w 296503"/>
              <a:gd name="T55" fmla="*/ 2861985 h 296504"/>
              <a:gd name="T56" fmla="*/ 51200 w 296503"/>
              <a:gd name="T57" fmla="*/ 2029087 h 296504"/>
              <a:gd name="T58" fmla="*/ 1653077 w 296503"/>
              <a:gd name="T59" fmla="*/ 1296361 h 296504"/>
              <a:gd name="T60" fmla="*/ 3192007 w 296503"/>
              <a:gd name="T61" fmla="*/ 1574566 h 296504"/>
              <a:gd name="T62" fmla="*/ 3192007 w 296503"/>
              <a:gd name="T63" fmla="*/ 1677899 h 296504"/>
              <a:gd name="T64" fmla="*/ 2648843 w 296503"/>
              <a:gd name="T65" fmla="*/ 1956108 h 296504"/>
              <a:gd name="T66" fmla="*/ 2554396 w 296503"/>
              <a:gd name="T67" fmla="*/ 1956108 h 296504"/>
              <a:gd name="T68" fmla="*/ 688799 w 296503"/>
              <a:gd name="T69" fmla="*/ 1677899 h 296504"/>
              <a:gd name="T70" fmla="*/ 641546 w 296503"/>
              <a:gd name="T71" fmla="*/ 2007769 h 296504"/>
              <a:gd name="T72" fmla="*/ 590399 w 296503"/>
              <a:gd name="T73" fmla="*/ 1677899 h 296504"/>
              <a:gd name="T74" fmla="*/ 0 w 296503"/>
              <a:gd name="T75" fmla="*/ 1626222 h 296504"/>
              <a:gd name="T76" fmla="*/ 1554675 w 296503"/>
              <a:gd name="T77" fmla="*/ 1574566 h 296504"/>
              <a:gd name="T78" fmla="*/ 1601901 w 296503"/>
              <a:gd name="T79" fmla="*/ 1248673 h 296504"/>
              <a:gd name="T80" fmla="*/ 1387135 w 296503"/>
              <a:gd name="T81" fmla="*/ 1111497 h 296504"/>
              <a:gd name="T82" fmla="*/ 1809150 w 296503"/>
              <a:gd name="T83" fmla="*/ 882893 h 296504"/>
              <a:gd name="T84" fmla="*/ 1086250 w 296503"/>
              <a:gd name="T85" fmla="*/ 98543 h 296504"/>
              <a:gd name="T86" fmla="*/ 2156921 w 296503"/>
              <a:gd name="T87" fmla="*/ 784346 h 296504"/>
              <a:gd name="T88" fmla="*/ 1086250 w 296503"/>
              <a:gd name="T89" fmla="*/ 98543 h 296504"/>
              <a:gd name="T90" fmla="*/ 2203808 w 296503"/>
              <a:gd name="T91" fmla="*/ 0 h 296504"/>
              <a:gd name="T92" fmla="*/ 2250700 w 296503"/>
              <a:gd name="T93" fmla="*/ 835612 h 296504"/>
              <a:gd name="T94" fmla="*/ 1906835 w 296503"/>
              <a:gd name="T95" fmla="*/ 882893 h 296504"/>
              <a:gd name="T96" fmla="*/ 2141295 w 296503"/>
              <a:gd name="T97" fmla="*/ 1111497 h 296504"/>
              <a:gd name="T98" fmla="*/ 2141295 w 296503"/>
              <a:gd name="T99" fmla="*/ 1210035 h 296504"/>
              <a:gd name="T100" fmla="*/ 1051081 w 296503"/>
              <a:gd name="T101" fmla="*/ 1162737 h 296504"/>
              <a:gd name="T102" fmla="*/ 1289439 w 296503"/>
              <a:gd name="T103" fmla="*/ 1111497 h 296504"/>
              <a:gd name="T104" fmla="*/ 1035446 w 296503"/>
              <a:gd name="T105" fmla="*/ 882893 h 296504"/>
              <a:gd name="T106" fmla="*/ 988555 w 296503"/>
              <a:gd name="T107" fmla="*/ 47276 h 29650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6503" h="296504">
                <a:moveTo>
                  <a:pt x="220595" y="266654"/>
                </a:moveTo>
                <a:lnTo>
                  <a:pt x="216619" y="287513"/>
                </a:lnTo>
                <a:lnTo>
                  <a:pt x="259633" y="287513"/>
                </a:lnTo>
                <a:lnTo>
                  <a:pt x="255295" y="266654"/>
                </a:lnTo>
                <a:lnTo>
                  <a:pt x="220595" y="266654"/>
                </a:lnTo>
                <a:close/>
                <a:moveTo>
                  <a:pt x="41080" y="266654"/>
                </a:moveTo>
                <a:lnTo>
                  <a:pt x="37117" y="287513"/>
                </a:lnTo>
                <a:lnTo>
                  <a:pt x="79999" y="287513"/>
                </a:lnTo>
                <a:lnTo>
                  <a:pt x="76035" y="266654"/>
                </a:lnTo>
                <a:lnTo>
                  <a:pt x="41080" y="266654"/>
                </a:lnTo>
                <a:close/>
                <a:moveTo>
                  <a:pt x="188425" y="194729"/>
                </a:moveTo>
                <a:lnTo>
                  <a:pt x="188425" y="257304"/>
                </a:lnTo>
                <a:lnTo>
                  <a:pt x="287827" y="257304"/>
                </a:lnTo>
                <a:lnTo>
                  <a:pt x="287827" y="194729"/>
                </a:lnTo>
                <a:lnTo>
                  <a:pt x="188425" y="194729"/>
                </a:lnTo>
                <a:close/>
                <a:moveTo>
                  <a:pt x="9009" y="194729"/>
                </a:moveTo>
                <a:lnTo>
                  <a:pt x="9009" y="257304"/>
                </a:lnTo>
                <a:lnTo>
                  <a:pt x="107746" y="257304"/>
                </a:lnTo>
                <a:lnTo>
                  <a:pt x="107746" y="194729"/>
                </a:lnTo>
                <a:lnTo>
                  <a:pt x="9009" y="194729"/>
                </a:lnTo>
                <a:close/>
                <a:moveTo>
                  <a:pt x="183726" y="185738"/>
                </a:moveTo>
                <a:lnTo>
                  <a:pt x="292164" y="185738"/>
                </a:lnTo>
                <a:cubicBezTo>
                  <a:pt x="294694" y="185738"/>
                  <a:pt x="296502" y="187896"/>
                  <a:pt x="296502" y="190413"/>
                </a:cubicBezTo>
                <a:lnTo>
                  <a:pt x="296502" y="261979"/>
                </a:lnTo>
                <a:cubicBezTo>
                  <a:pt x="296502" y="264497"/>
                  <a:pt x="294694" y="266654"/>
                  <a:pt x="292164" y="266654"/>
                </a:cubicBezTo>
                <a:lnTo>
                  <a:pt x="264332" y="266654"/>
                </a:lnTo>
                <a:lnTo>
                  <a:pt x="268669" y="287513"/>
                </a:lnTo>
                <a:lnTo>
                  <a:pt x="286019" y="287513"/>
                </a:lnTo>
                <a:cubicBezTo>
                  <a:pt x="288550" y="287513"/>
                  <a:pt x="290718" y="289311"/>
                  <a:pt x="290718" y="291828"/>
                </a:cubicBezTo>
                <a:cubicBezTo>
                  <a:pt x="290718" y="294346"/>
                  <a:pt x="288550" y="296504"/>
                  <a:pt x="286019" y="296504"/>
                </a:cubicBezTo>
                <a:lnTo>
                  <a:pt x="189871" y="296504"/>
                </a:lnTo>
                <a:cubicBezTo>
                  <a:pt x="187340" y="296504"/>
                  <a:pt x="185172" y="294346"/>
                  <a:pt x="185172" y="291828"/>
                </a:cubicBezTo>
                <a:cubicBezTo>
                  <a:pt x="185172" y="289311"/>
                  <a:pt x="187340" y="287513"/>
                  <a:pt x="189871" y="287513"/>
                </a:cubicBezTo>
                <a:lnTo>
                  <a:pt x="207221" y="287513"/>
                </a:lnTo>
                <a:lnTo>
                  <a:pt x="211558" y="266654"/>
                </a:lnTo>
                <a:lnTo>
                  <a:pt x="183726" y="266654"/>
                </a:lnTo>
                <a:cubicBezTo>
                  <a:pt x="181557" y="266654"/>
                  <a:pt x="179388" y="264497"/>
                  <a:pt x="179388" y="261979"/>
                </a:cubicBezTo>
                <a:lnTo>
                  <a:pt x="179388" y="190413"/>
                </a:lnTo>
                <a:cubicBezTo>
                  <a:pt x="179388" y="187896"/>
                  <a:pt x="181557" y="185738"/>
                  <a:pt x="183726" y="185738"/>
                </a:cubicBezTo>
                <a:close/>
                <a:moveTo>
                  <a:pt x="4685" y="185738"/>
                </a:moveTo>
                <a:lnTo>
                  <a:pt x="112430" y="185738"/>
                </a:lnTo>
                <a:cubicBezTo>
                  <a:pt x="114953" y="185738"/>
                  <a:pt x="117115" y="187896"/>
                  <a:pt x="117115" y="190413"/>
                </a:cubicBezTo>
                <a:lnTo>
                  <a:pt x="117115" y="261979"/>
                </a:lnTo>
                <a:cubicBezTo>
                  <a:pt x="117115" y="264497"/>
                  <a:pt x="114953" y="266654"/>
                  <a:pt x="112430" y="266654"/>
                </a:cubicBezTo>
                <a:lnTo>
                  <a:pt x="85043" y="266654"/>
                </a:lnTo>
                <a:lnTo>
                  <a:pt x="89368" y="287513"/>
                </a:lnTo>
                <a:lnTo>
                  <a:pt x="106304" y="287513"/>
                </a:lnTo>
                <a:cubicBezTo>
                  <a:pt x="108827" y="287513"/>
                  <a:pt x="110989" y="289311"/>
                  <a:pt x="110989" y="291828"/>
                </a:cubicBezTo>
                <a:cubicBezTo>
                  <a:pt x="110989" y="294346"/>
                  <a:pt x="108827" y="296504"/>
                  <a:pt x="106304" y="296504"/>
                </a:cubicBezTo>
                <a:lnTo>
                  <a:pt x="10811" y="296504"/>
                </a:lnTo>
                <a:cubicBezTo>
                  <a:pt x="8288" y="296504"/>
                  <a:pt x="6126" y="294346"/>
                  <a:pt x="6126" y="291828"/>
                </a:cubicBezTo>
                <a:cubicBezTo>
                  <a:pt x="6126" y="289311"/>
                  <a:pt x="8288" y="287513"/>
                  <a:pt x="10811" y="287513"/>
                </a:cubicBezTo>
                <a:lnTo>
                  <a:pt x="27747" y="287513"/>
                </a:lnTo>
                <a:lnTo>
                  <a:pt x="32072" y="266654"/>
                </a:lnTo>
                <a:lnTo>
                  <a:pt x="4685" y="266654"/>
                </a:lnTo>
                <a:cubicBezTo>
                  <a:pt x="2162" y="266654"/>
                  <a:pt x="0" y="264497"/>
                  <a:pt x="0" y="261979"/>
                </a:cubicBezTo>
                <a:lnTo>
                  <a:pt x="0" y="190413"/>
                </a:lnTo>
                <a:cubicBezTo>
                  <a:pt x="0" y="187896"/>
                  <a:pt x="2162" y="185738"/>
                  <a:pt x="4685" y="185738"/>
                </a:cubicBezTo>
                <a:close/>
                <a:moveTo>
                  <a:pt x="146630" y="114300"/>
                </a:moveTo>
                <a:cubicBezTo>
                  <a:pt x="149152" y="114300"/>
                  <a:pt x="151314" y="116119"/>
                  <a:pt x="151314" y="118666"/>
                </a:cubicBezTo>
                <a:lnTo>
                  <a:pt x="151314" y="144132"/>
                </a:lnTo>
                <a:lnTo>
                  <a:pt x="292180" y="144132"/>
                </a:lnTo>
                <a:cubicBezTo>
                  <a:pt x="294702" y="144132"/>
                  <a:pt x="296503" y="146315"/>
                  <a:pt x="296503" y="148861"/>
                </a:cubicBezTo>
                <a:cubicBezTo>
                  <a:pt x="296503" y="151408"/>
                  <a:pt x="294702" y="153591"/>
                  <a:pt x="292180" y="153591"/>
                </a:cubicBezTo>
                <a:lnTo>
                  <a:pt x="242462" y="153591"/>
                </a:lnTo>
                <a:lnTo>
                  <a:pt x="242462" y="179057"/>
                </a:lnTo>
                <a:cubicBezTo>
                  <a:pt x="242462" y="181604"/>
                  <a:pt x="240661" y="183786"/>
                  <a:pt x="238139" y="183786"/>
                </a:cubicBezTo>
                <a:cubicBezTo>
                  <a:pt x="235617" y="183786"/>
                  <a:pt x="233816" y="181604"/>
                  <a:pt x="233816" y="179057"/>
                </a:cubicBezTo>
                <a:lnTo>
                  <a:pt x="233816" y="153591"/>
                </a:lnTo>
                <a:lnTo>
                  <a:pt x="63048" y="153591"/>
                </a:lnTo>
                <a:lnTo>
                  <a:pt x="63048" y="179057"/>
                </a:lnTo>
                <a:cubicBezTo>
                  <a:pt x="63048" y="181604"/>
                  <a:pt x="60886" y="183786"/>
                  <a:pt x="58724" y="183786"/>
                </a:cubicBezTo>
                <a:cubicBezTo>
                  <a:pt x="55842" y="183786"/>
                  <a:pt x="54041" y="181604"/>
                  <a:pt x="54041" y="179057"/>
                </a:cubicBezTo>
                <a:lnTo>
                  <a:pt x="54041" y="153591"/>
                </a:lnTo>
                <a:lnTo>
                  <a:pt x="4684" y="153591"/>
                </a:lnTo>
                <a:cubicBezTo>
                  <a:pt x="2162" y="153591"/>
                  <a:pt x="0" y="151408"/>
                  <a:pt x="0" y="148861"/>
                </a:cubicBezTo>
                <a:cubicBezTo>
                  <a:pt x="0" y="146315"/>
                  <a:pt x="2162" y="144132"/>
                  <a:pt x="4684" y="144132"/>
                </a:cubicBezTo>
                <a:lnTo>
                  <a:pt x="142307" y="144132"/>
                </a:lnTo>
                <a:lnTo>
                  <a:pt x="142307" y="118666"/>
                </a:lnTo>
                <a:cubicBezTo>
                  <a:pt x="142307" y="116119"/>
                  <a:pt x="144469" y="114300"/>
                  <a:pt x="146630" y="114300"/>
                </a:cubicBezTo>
                <a:close/>
                <a:moveTo>
                  <a:pt x="131263" y="80818"/>
                </a:moveTo>
                <a:lnTo>
                  <a:pt x="126971" y="101744"/>
                </a:lnTo>
                <a:lnTo>
                  <a:pt x="169535" y="101744"/>
                </a:lnTo>
                <a:lnTo>
                  <a:pt x="165600" y="80818"/>
                </a:lnTo>
                <a:lnTo>
                  <a:pt x="131263" y="80818"/>
                </a:lnTo>
                <a:close/>
                <a:moveTo>
                  <a:pt x="99430" y="9020"/>
                </a:moveTo>
                <a:lnTo>
                  <a:pt x="99430" y="71798"/>
                </a:lnTo>
                <a:lnTo>
                  <a:pt x="197433" y="71798"/>
                </a:lnTo>
                <a:lnTo>
                  <a:pt x="197433" y="9020"/>
                </a:lnTo>
                <a:lnTo>
                  <a:pt x="99430" y="9020"/>
                </a:lnTo>
                <a:close/>
                <a:moveTo>
                  <a:pt x="94780" y="0"/>
                </a:moveTo>
                <a:lnTo>
                  <a:pt x="201725" y="0"/>
                </a:lnTo>
                <a:cubicBezTo>
                  <a:pt x="204229" y="0"/>
                  <a:pt x="206018" y="1804"/>
                  <a:pt x="206018" y="4329"/>
                </a:cubicBezTo>
                <a:lnTo>
                  <a:pt x="206018" y="76489"/>
                </a:lnTo>
                <a:cubicBezTo>
                  <a:pt x="206018" y="79014"/>
                  <a:pt x="204229" y="80818"/>
                  <a:pt x="201725" y="80818"/>
                </a:cubicBezTo>
                <a:lnTo>
                  <a:pt x="174542" y="80818"/>
                </a:lnTo>
                <a:lnTo>
                  <a:pt x="178834" y="101744"/>
                </a:lnTo>
                <a:lnTo>
                  <a:pt x="196003" y="101744"/>
                </a:lnTo>
                <a:cubicBezTo>
                  <a:pt x="198506" y="101744"/>
                  <a:pt x="200295" y="103909"/>
                  <a:pt x="200295" y="106435"/>
                </a:cubicBezTo>
                <a:cubicBezTo>
                  <a:pt x="200295" y="108599"/>
                  <a:pt x="198506" y="110764"/>
                  <a:pt x="196003" y="110764"/>
                </a:cubicBezTo>
                <a:lnTo>
                  <a:pt x="100861" y="110764"/>
                </a:lnTo>
                <a:cubicBezTo>
                  <a:pt x="98357" y="110764"/>
                  <a:pt x="96211" y="108599"/>
                  <a:pt x="96211" y="106435"/>
                </a:cubicBezTo>
                <a:cubicBezTo>
                  <a:pt x="96211" y="103909"/>
                  <a:pt x="98357" y="101744"/>
                  <a:pt x="100861" y="101744"/>
                </a:cubicBezTo>
                <a:lnTo>
                  <a:pt x="118029" y="101744"/>
                </a:lnTo>
                <a:lnTo>
                  <a:pt x="122321" y="80818"/>
                </a:lnTo>
                <a:lnTo>
                  <a:pt x="94780" y="80818"/>
                </a:lnTo>
                <a:cubicBezTo>
                  <a:pt x="92277" y="80818"/>
                  <a:pt x="90488" y="79014"/>
                  <a:pt x="90488" y="76489"/>
                </a:cubicBezTo>
                <a:lnTo>
                  <a:pt x="90488" y="4329"/>
                </a:lnTo>
                <a:cubicBezTo>
                  <a:pt x="90488" y="1804"/>
                  <a:pt x="92277" y="0"/>
                  <a:pt x="9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defTabSz="914217">
              <a:buClrTx/>
            </a:pPr>
            <a:endParaRPr lang="en-US" sz="1800" kern="1200">
              <a:solidFill>
                <a:srgbClr val="898989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7BAA39-DF99-F340-B398-AF42351E61A1}"/>
              </a:ext>
            </a:extLst>
          </p:cNvPr>
          <p:cNvSpPr txBox="1"/>
          <p:nvPr/>
        </p:nvSpPr>
        <p:spPr>
          <a:xfrm>
            <a:off x="8680949" y="1505465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F848EB-3979-0242-9642-684FEEDC29F8}"/>
              </a:ext>
            </a:extLst>
          </p:cNvPr>
          <p:cNvSpPr txBox="1"/>
          <p:nvPr/>
        </p:nvSpPr>
        <p:spPr>
          <a:xfrm>
            <a:off x="8868218" y="2369612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3EB678-5EE0-8941-AF03-F10A19DFD0D6}"/>
              </a:ext>
            </a:extLst>
          </p:cNvPr>
          <p:cNvSpPr txBox="1"/>
          <p:nvPr/>
        </p:nvSpPr>
        <p:spPr>
          <a:xfrm>
            <a:off x="9118005" y="3233762"/>
            <a:ext cx="66717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D742E0-DC32-2A47-A286-E46248F564A1}"/>
              </a:ext>
            </a:extLst>
          </p:cNvPr>
          <p:cNvSpPr txBox="1"/>
          <p:nvPr/>
        </p:nvSpPr>
        <p:spPr>
          <a:xfrm>
            <a:off x="9353363" y="4097910"/>
            <a:ext cx="694422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1AF586-9FD7-3F49-99D3-3B5DE967E714}"/>
              </a:ext>
            </a:extLst>
          </p:cNvPr>
          <p:cNvSpPr txBox="1"/>
          <p:nvPr/>
        </p:nvSpPr>
        <p:spPr>
          <a:xfrm>
            <a:off x="9625592" y="4962060"/>
            <a:ext cx="68480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CB3629-A7C9-4348-BA34-57628EDD8B40}"/>
              </a:ext>
            </a:extLst>
          </p:cNvPr>
          <p:cNvSpPr txBox="1"/>
          <p:nvPr/>
        </p:nvSpPr>
        <p:spPr>
          <a:xfrm>
            <a:off x="9893011" y="5826209"/>
            <a:ext cx="67999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 defTabSz="914217">
              <a:buClrTx/>
            </a:pPr>
            <a:r>
              <a:rPr lang="en-US" sz="30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06</a:t>
            </a:r>
          </a:p>
        </p:txBody>
      </p:sp>
      <p:sp>
        <p:nvSpPr>
          <p:cNvPr id="4" name="Google Shape;66;p2">
            <a:extLst>
              <a:ext uri="{FF2B5EF4-FFF2-40B4-BE49-F238E27FC236}">
                <a16:creationId xmlns:a16="http://schemas.microsoft.com/office/drawing/2014/main" id="{FEAE5792-8D65-45EB-68FD-8EA2C412C6C5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5" name="Google Shape;68;p2">
            <a:extLst>
              <a:ext uri="{FF2B5EF4-FFF2-40B4-BE49-F238E27FC236}">
                <a16:creationId xmlns:a16="http://schemas.microsoft.com/office/drawing/2014/main" id="{58C89D14-4B34-5906-CC31-7F8D56A8F35A}"/>
              </a:ext>
            </a:extLst>
          </p:cNvPr>
          <p:cNvSpPr/>
          <p:nvPr/>
        </p:nvSpPr>
        <p:spPr>
          <a:xfrm>
            <a:off x="0" y="171935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9;p2">
            <a:extLst>
              <a:ext uri="{FF2B5EF4-FFF2-40B4-BE49-F238E27FC236}">
                <a16:creationId xmlns:a16="http://schemas.microsoft.com/office/drawing/2014/main" id="{018C2267-3428-A7D8-0776-8EE14518F02E}"/>
              </a:ext>
            </a:extLst>
          </p:cNvPr>
          <p:cNvSpPr txBox="1">
            <a:spLocks/>
          </p:cNvSpPr>
          <p:nvPr/>
        </p:nvSpPr>
        <p:spPr>
          <a:xfrm>
            <a:off x="229970" y="340125"/>
            <a:ext cx="9729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lvl1pPr algn="l" defTabSz="9141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2"/>
                </a:solidFill>
                <a:latin typeface="Poppins" pitchFamily="2" charset="77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  <a:buClrTx/>
              <a:buFontTx/>
            </a:pPr>
            <a:r>
              <a:rPr lang="es-CO" sz="30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AGENDA</a:t>
            </a:r>
          </a:p>
        </p:txBody>
      </p:sp>
      <p:pic>
        <p:nvPicPr>
          <p:cNvPr id="7" name="Google Shape;105;p3">
            <a:extLst>
              <a:ext uri="{FF2B5EF4-FFF2-40B4-BE49-F238E27FC236}">
                <a16:creationId xmlns:a16="http://schemas.microsoft.com/office/drawing/2014/main" id="{F149AD17-94E3-E7DE-20D7-0D96B44D35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288925" y="406925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39">
            <a:extLst>
              <a:ext uri="{FF2B5EF4-FFF2-40B4-BE49-F238E27FC236}">
                <a16:creationId xmlns:a16="http://schemas.microsoft.com/office/drawing/2014/main" id="{BBBB8653-C9E8-FC20-98A3-3B1CF19C931A}"/>
              </a:ext>
            </a:extLst>
          </p:cNvPr>
          <p:cNvSpPr txBox="1"/>
          <p:nvPr/>
        </p:nvSpPr>
        <p:spPr>
          <a:xfrm>
            <a:off x="3288691" y="3319173"/>
            <a:ext cx="483337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CONOCIMIENTO DEL USUARIO /LA CATEGORÍA</a:t>
            </a: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507F5B45-241D-08A0-FDC4-2A58F311F16F}"/>
              </a:ext>
            </a:extLst>
          </p:cNvPr>
          <p:cNvSpPr txBox="1"/>
          <p:nvPr/>
        </p:nvSpPr>
        <p:spPr>
          <a:xfrm>
            <a:off x="3704676" y="4230408"/>
            <a:ext cx="344357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4217">
              <a:buClrTx/>
            </a:pPr>
            <a:r>
              <a:rPr lang="en-US" sz="1600" b="1" kern="1200" dirty="0">
                <a:solidFill>
                  <a:srgbClr val="FFFFFF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EVALUACIÓN COMFANDI PANCE</a:t>
            </a:r>
          </a:p>
        </p:txBody>
      </p:sp>
    </p:spTree>
    <p:extLst>
      <p:ext uri="{BB962C8B-B14F-4D97-AF65-F5344CB8AC3E}">
        <p14:creationId xmlns:p14="http://schemas.microsoft.com/office/powerpoint/2010/main" val="401587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/>
          <p:nvPr/>
        </p:nvSpPr>
        <p:spPr>
          <a:xfrm>
            <a:off x="26975" y="6466275"/>
            <a:ext cx="2732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8968" y="6473925"/>
            <a:ext cx="289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Q25A_1 Elige los 3 más importantes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2906392" y="3352800"/>
            <a:ext cx="6377945" cy="1260000"/>
          </a:xfrm>
          <a:custGeom>
            <a:avLst/>
            <a:gdLst/>
            <a:ahLst/>
            <a:cxnLst/>
            <a:rect l="l" t="t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0"/>
                  <a:pt x="0" y="7060"/>
                </a:cubicBezTo>
                <a:lnTo>
                  <a:pt x="0" y="7060"/>
                </a:lnTo>
                <a:cubicBezTo>
                  <a:pt x="0" y="10960"/>
                  <a:pt x="809" y="14120"/>
                  <a:pt x="1806" y="14120"/>
                </a:cubicBezTo>
                <a:lnTo>
                  <a:pt x="17660" y="14120"/>
                </a:lnTo>
                <a:cubicBezTo>
                  <a:pt x="18254" y="14120"/>
                  <a:pt x="18813" y="15263"/>
                  <a:pt x="19148" y="17179"/>
                </a:cubicBezTo>
                <a:lnTo>
                  <a:pt x="19759" y="20642"/>
                </a:lnTo>
                <a:cubicBezTo>
                  <a:pt x="19927" y="21600"/>
                  <a:pt x="20284" y="21600"/>
                  <a:pt x="20452" y="20642"/>
                </a:cubicBezTo>
                <a:lnTo>
                  <a:pt x="21282" y="15935"/>
                </a:lnTo>
                <a:cubicBezTo>
                  <a:pt x="21488" y="14759"/>
                  <a:pt x="21600" y="13363"/>
                  <a:pt x="21600" y="11935"/>
                </a:cubicBezTo>
                <a:lnTo>
                  <a:pt x="21600" y="7077"/>
                </a:lnTo>
                <a:cubicBezTo>
                  <a:pt x="21600" y="3160"/>
                  <a:pt x="20791" y="0"/>
                  <a:pt x="19794" y="0"/>
                </a:cubicBezTo>
                <a:close/>
                <a:moveTo>
                  <a:pt x="20774" y="16137"/>
                </a:moveTo>
                <a:lnTo>
                  <a:pt x="20258" y="19297"/>
                </a:lnTo>
                <a:cubicBezTo>
                  <a:pt x="20181" y="19768"/>
                  <a:pt x="20009" y="19768"/>
                  <a:pt x="19931" y="19297"/>
                </a:cubicBezTo>
                <a:lnTo>
                  <a:pt x="19415" y="16137"/>
                </a:lnTo>
                <a:cubicBezTo>
                  <a:pt x="19329" y="15599"/>
                  <a:pt x="19428" y="14893"/>
                  <a:pt x="19591" y="14893"/>
                </a:cubicBezTo>
                <a:lnTo>
                  <a:pt x="20602" y="14893"/>
                </a:lnTo>
                <a:cubicBezTo>
                  <a:pt x="20761" y="14893"/>
                  <a:pt x="20860" y="15599"/>
                  <a:pt x="20774" y="16137"/>
                </a:cubicBezTo>
                <a:close/>
              </a:path>
            </a:pathLst>
          </a:custGeom>
          <a:solidFill>
            <a:srgbClr val="2674BB"/>
          </a:solidFill>
          <a:ln>
            <a:noFill/>
          </a:ln>
        </p:spPr>
        <p:txBody>
          <a:bodyPr spcFirstLastPara="1" wrap="square" lIns="1188700" tIns="182875" rIns="11887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Calidad de las instalaciones</a:t>
            </a:r>
            <a:endParaRPr sz="2000" b="1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2906392" y="2438400"/>
            <a:ext cx="6377945" cy="1260000"/>
          </a:xfrm>
          <a:custGeom>
            <a:avLst/>
            <a:gdLst/>
            <a:ahLst/>
            <a:cxnLst/>
            <a:rect l="l" t="t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3"/>
                  <a:pt x="0" y="7065"/>
                </a:cubicBezTo>
                <a:lnTo>
                  <a:pt x="0" y="11927"/>
                </a:lnTo>
                <a:cubicBezTo>
                  <a:pt x="0" y="13357"/>
                  <a:pt x="112" y="14753"/>
                  <a:pt x="318" y="15931"/>
                </a:cubicBezTo>
                <a:lnTo>
                  <a:pt x="1148" y="20641"/>
                </a:lnTo>
                <a:cubicBezTo>
                  <a:pt x="1316" y="21600"/>
                  <a:pt x="1673" y="21600"/>
                  <a:pt x="1841" y="20641"/>
                </a:cubicBezTo>
                <a:lnTo>
                  <a:pt x="2452" y="17176"/>
                </a:lnTo>
                <a:cubicBezTo>
                  <a:pt x="2787" y="15258"/>
                  <a:pt x="3346" y="14114"/>
                  <a:pt x="3940" y="14114"/>
                </a:cubicBezTo>
                <a:lnTo>
                  <a:pt x="19794" y="14114"/>
                </a:lnTo>
                <a:cubicBezTo>
                  <a:pt x="20791" y="14114"/>
                  <a:pt x="21600" y="10951"/>
                  <a:pt x="21600" y="7049"/>
                </a:cubicBezTo>
                <a:lnTo>
                  <a:pt x="21600" y="7049"/>
                </a:lnTo>
                <a:cubicBezTo>
                  <a:pt x="21600" y="3163"/>
                  <a:pt x="20791" y="0"/>
                  <a:pt x="19794" y="0"/>
                </a:cubicBezTo>
                <a:close/>
                <a:moveTo>
                  <a:pt x="2194" y="16082"/>
                </a:moveTo>
                <a:lnTo>
                  <a:pt x="1677" y="19245"/>
                </a:lnTo>
                <a:cubicBezTo>
                  <a:pt x="1600" y="19716"/>
                  <a:pt x="1428" y="19716"/>
                  <a:pt x="1351" y="19245"/>
                </a:cubicBezTo>
                <a:lnTo>
                  <a:pt x="834" y="16082"/>
                </a:lnTo>
                <a:cubicBezTo>
                  <a:pt x="748" y="15544"/>
                  <a:pt x="847" y="14837"/>
                  <a:pt x="1011" y="14837"/>
                </a:cubicBezTo>
                <a:lnTo>
                  <a:pt x="2022" y="14837"/>
                </a:lnTo>
                <a:cubicBezTo>
                  <a:pt x="2181" y="14837"/>
                  <a:pt x="2280" y="15544"/>
                  <a:pt x="2194" y="16082"/>
                </a:cubicBezTo>
                <a:close/>
              </a:path>
            </a:pathLst>
          </a:custGeom>
          <a:solidFill>
            <a:srgbClr val="A31115"/>
          </a:solidFill>
          <a:ln>
            <a:noFill/>
          </a:ln>
        </p:spPr>
        <p:txBody>
          <a:bodyPr spcFirstLastPara="1" wrap="square" lIns="1188700" tIns="365750" rIns="11887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Ubicación</a:t>
            </a:r>
            <a:endParaRPr sz="2200" b="1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2906392" y="1371600"/>
            <a:ext cx="6377945" cy="1440000"/>
          </a:xfrm>
          <a:custGeom>
            <a:avLst/>
            <a:gdLst/>
            <a:ahLst/>
            <a:cxnLst/>
            <a:rect l="l" t="t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0"/>
                  <a:pt x="0" y="7060"/>
                </a:cubicBezTo>
                <a:lnTo>
                  <a:pt x="0" y="7060"/>
                </a:lnTo>
                <a:cubicBezTo>
                  <a:pt x="0" y="10960"/>
                  <a:pt x="809" y="14120"/>
                  <a:pt x="1806" y="14120"/>
                </a:cubicBezTo>
                <a:lnTo>
                  <a:pt x="17660" y="14120"/>
                </a:lnTo>
                <a:cubicBezTo>
                  <a:pt x="18254" y="14120"/>
                  <a:pt x="18813" y="15263"/>
                  <a:pt x="19148" y="17179"/>
                </a:cubicBezTo>
                <a:lnTo>
                  <a:pt x="19759" y="20642"/>
                </a:lnTo>
                <a:cubicBezTo>
                  <a:pt x="19927" y="21600"/>
                  <a:pt x="20284" y="21600"/>
                  <a:pt x="20452" y="20642"/>
                </a:cubicBezTo>
                <a:lnTo>
                  <a:pt x="21282" y="15935"/>
                </a:lnTo>
                <a:cubicBezTo>
                  <a:pt x="21488" y="14759"/>
                  <a:pt x="21600" y="13363"/>
                  <a:pt x="21600" y="11935"/>
                </a:cubicBezTo>
                <a:lnTo>
                  <a:pt x="21600" y="7077"/>
                </a:lnTo>
                <a:cubicBezTo>
                  <a:pt x="21600" y="3160"/>
                  <a:pt x="20791" y="0"/>
                  <a:pt x="19794" y="0"/>
                </a:cubicBezTo>
                <a:close/>
                <a:moveTo>
                  <a:pt x="20774" y="15952"/>
                </a:moveTo>
                <a:lnTo>
                  <a:pt x="20258" y="19112"/>
                </a:lnTo>
                <a:cubicBezTo>
                  <a:pt x="20181" y="19583"/>
                  <a:pt x="20009" y="19583"/>
                  <a:pt x="19931" y="19112"/>
                </a:cubicBezTo>
                <a:lnTo>
                  <a:pt x="19415" y="15952"/>
                </a:lnTo>
                <a:cubicBezTo>
                  <a:pt x="19329" y="15414"/>
                  <a:pt x="19428" y="14708"/>
                  <a:pt x="19591" y="14708"/>
                </a:cubicBezTo>
                <a:lnTo>
                  <a:pt x="20602" y="14708"/>
                </a:lnTo>
                <a:cubicBezTo>
                  <a:pt x="20761" y="14708"/>
                  <a:pt x="20860" y="15414"/>
                  <a:pt x="20774" y="15952"/>
                </a:cubicBezTo>
                <a:close/>
              </a:path>
            </a:pathLst>
          </a:custGeom>
          <a:solidFill>
            <a:srgbClr val="003B75"/>
          </a:solidFill>
          <a:ln>
            <a:noFill/>
          </a:ln>
        </p:spPr>
        <p:txBody>
          <a:bodyPr spcFirstLastPara="1" wrap="square" lIns="1188700" tIns="182875" rIns="11887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Precio accessible para mi</a:t>
            </a:r>
            <a:endParaRPr/>
          </a:p>
        </p:txBody>
      </p:sp>
      <p:sp>
        <p:nvSpPr>
          <p:cNvPr id="337" name="Google Shape;337;p18"/>
          <p:cNvSpPr txBox="1"/>
          <p:nvPr/>
        </p:nvSpPr>
        <p:spPr>
          <a:xfrm>
            <a:off x="8153400" y="1548825"/>
            <a:ext cx="111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45%</a:t>
            </a:r>
            <a:endParaRPr/>
          </a:p>
        </p:txBody>
      </p:sp>
      <p:sp>
        <p:nvSpPr>
          <p:cNvPr id="338" name="Google Shape;338;p18"/>
          <p:cNvSpPr txBox="1"/>
          <p:nvPr/>
        </p:nvSpPr>
        <p:spPr>
          <a:xfrm>
            <a:off x="2971800" y="2660400"/>
            <a:ext cx="111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33%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8153400" y="3574800"/>
            <a:ext cx="111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29%</a:t>
            </a:r>
            <a:endParaRPr/>
          </a:p>
        </p:txBody>
      </p:sp>
      <p:graphicFrame>
        <p:nvGraphicFramePr>
          <p:cNvPr id="340" name="Google Shape;340;p18"/>
          <p:cNvGraphicFramePr/>
          <p:nvPr/>
        </p:nvGraphicFramePr>
        <p:xfrm>
          <a:off x="3529800" y="4648200"/>
          <a:ext cx="5002200" cy="1728000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Caraterística</a:t>
                      </a:r>
                      <a:endParaRPr sz="1100" b="1" i="0" u="none" strike="noStrike" cap="non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1" i="0" u="none" strike="noStrike" cap="non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Comfenalco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afiliado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Precio accesible para mi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48%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Ubicación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Calidad de las instalaciones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comida (variada y a buen precio)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Seguridad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Ambiente familiar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000"/>
                        <a:buFont typeface="Arial"/>
                        <a:buNone/>
                      </a:pPr>
                      <a:r>
                        <a:rPr lang="es-CO" sz="100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Base: </a:t>
                      </a:r>
                      <a:endParaRPr sz="1000" b="0" i="0" u="none" strike="noStrike" cap="none">
                        <a:solidFill>
                          <a:srgbClr val="BFBFB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1" name="Google Shape;341;p1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2353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3 Características más importantes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A0CCBF2-202C-064E-D8FB-DF1001457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20" y="1171745"/>
            <a:ext cx="1231255" cy="12312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AF875DB-2C26-EC28-0513-A34FB299C9FC}"/>
              </a:ext>
            </a:extLst>
          </p:cNvPr>
          <p:cNvSpPr txBox="1"/>
          <p:nvPr/>
        </p:nvSpPr>
        <p:spPr>
          <a:xfrm>
            <a:off x="1959299" y="15484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/>
          <p:nvPr/>
        </p:nvSpPr>
        <p:spPr>
          <a:xfrm>
            <a:off x="595912" y="2571050"/>
            <a:ext cx="3885900" cy="24354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26975" y="6466275"/>
            <a:ext cx="5511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Q26_1 ¿Qué tipo de actividades buscas realizar en los centros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l="24077" r="24077"/>
          <a:stretch/>
        </p:blipFill>
        <p:spPr>
          <a:xfrm>
            <a:off x="179298" y="2529864"/>
            <a:ext cx="4113000" cy="26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57" name="Google Shape;357;p19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24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Actividades a realizar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F15170-631C-928C-9B4C-0590B409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701572" y="1237652"/>
            <a:ext cx="1333397" cy="1333397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3708067-24D9-F208-5308-652BFCF12608}"/>
              </a:ext>
            </a:extLst>
          </p:cNvPr>
          <p:cNvSpPr/>
          <p:nvPr/>
        </p:nvSpPr>
        <p:spPr>
          <a:xfrm>
            <a:off x="10433725" y="63431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9A059433-7088-D10B-A263-4E5C074BBFC7}"/>
              </a:ext>
            </a:extLst>
          </p:cNvPr>
          <p:cNvSpPr txBox="1"/>
          <p:nvPr/>
        </p:nvSpPr>
        <p:spPr>
          <a:xfrm>
            <a:off x="10548475" y="63854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5" name="Google Shape;353;p19">
            <a:extLst>
              <a:ext uri="{FF2B5EF4-FFF2-40B4-BE49-F238E27FC236}">
                <a16:creationId xmlns:a16="http://schemas.microsoft.com/office/drawing/2014/main" id="{508B4445-AB8F-6251-C686-B473E7101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65251"/>
              </p:ext>
            </p:extLst>
          </p:nvPr>
        </p:nvGraphicFramePr>
        <p:xfrm>
          <a:off x="5752276" y="4100125"/>
          <a:ext cx="5716575" cy="2160000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Actividad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1" i="0" u="none" strike="noStrike" cap="none">
                        <a:solidFill>
                          <a:srgbClr val="66666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Comfenalco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 afiliado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Natación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Actividades al aire libre (parques, jardines, etc.)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Picnic y áreas de descanso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Senderismo y caminatas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Juegos y actividades para niños</a:t>
                      </a:r>
                      <a:endParaRPr dirty="0"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Deportes (fútbol, baloncesto, tenis, etc.)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Masajes y spa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Eventos y espectáculos</a:t>
                      </a:r>
                      <a:endParaRPr/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20%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FBFBF"/>
                        </a:buClr>
                        <a:buSzPts val="1000"/>
                        <a:buFont typeface="Arial"/>
                        <a:buNone/>
                      </a:pPr>
                      <a:r>
                        <a:rPr lang="es-CO" sz="100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Base: </a:t>
                      </a:r>
                      <a:endParaRPr sz="1000" b="0" i="0" u="none" strike="noStrike" cap="none">
                        <a:solidFill>
                          <a:srgbClr val="BFBFB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 b="0" i="0" u="none" strike="noStrike" cap="none" dirty="0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384</a:t>
                      </a:r>
                      <a:endParaRPr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EE0B2968-E5E6-42E1-D8E8-4B0A570C1B23}"/>
              </a:ext>
            </a:extLst>
          </p:cNvPr>
          <p:cNvSpPr/>
          <p:nvPr/>
        </p:nvSpPr>
        <p:spPr>
          <a:xfrm>
            <a:off x="5253594" y="880221"/>
            <a:ext cx="6215258" cy="501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EC0DD9E-77DE-259A-34D9-49489D1BA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075" y="743518"/>
            <a:ext cx="6116969" cy="3288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/>
          <p:nvPr/>
        </p:nvSpPr>
        <p:spPr>
          <a:xfrm>
            <a:off x="6795350" y="1335746"/>
            <a:ext cx="4703074" cy="2809301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26975" y="6466275"/>
            <a:ext cx="7156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3"/>
          <p:cNvSpPr txBox="1">
            <a:spLocks noGrp="1"/>
          </p:cNvSpPr>
          <p:nvPr>
            <p:ph type="title"/>
          </p:nvPr>
        </p:nvSpPr>
        <p:spPr>
          <a:xfrm>
            <a:off x="243793" y="309239"/>
            <a:ext cx="9739800" cy="150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2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Tipos de Servicios más importantes </a:t>
            </a:r>
            <a:br>
              <a:rPr lang="es-CO" sz="32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endParaRPr sz="3200" b="0"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Q30 ¿Qué tipo de servicios de recreación consideras más importantes en un centro recreacional?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005" y="1453849"/>
            <a:ext cx="4946044" cy="3245278"/>
          </a:xfrm>
          <a:prstGeom prst="roundRect">
            <a:avLst>
              <a:gd name="adj" fmla="val 10856"/>
            </a:avLst>
          </a:prstGeom>
          <a:noFill/>
          <a:ln>
            <a:noFill/>
          </a:ln>
        </p:spPr>
      </p:pic>
      <p:sp>
        <p:nvSpPr>
          <p:cNvPr id="418" name="Google Shape;418;p2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C769ADF-5A22-080D-59C9-500905E607C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78F77AAD-4CEE-75E2-964E-1509BEB3902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47B681-7475-56C0-5F4E-CD404A09B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0" y="1040526"/>
            <a:ext cx="9491534" cy="5273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4E6740-B5CD-169D-69F0-38513528A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18417">
            <a:off x="9530068" y="4870978"/>
            <a:ext cx="1151010" cy="115101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E77CBF8-3346-CE32-D480-D9F6C83DA6B0}"/>
              </a:ext>
            </a:extLst>
          </p:cNvPr>
          <p:cNvSpPr/>
          <p:nvPr/>
        </p:nvSpPr>
        <p:spPr>
          <a:xfrm>
            <a:off x="381072" y="5511201"/>
            <a:ext cx="9171368" cy="58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8428326" y="1318312"/>
            <a:ext cx="3580424" cy="3353339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t="7403" b="7395"/>
          <a:stretch/>
        </p:blipFill>
        <p:spPr>
          <a:xfrm>
            <a:off x="7789019" y="1501310"/>
            <a:ext cx="4036481" cy="3353340"/>
          </a:xfrm>
          <a:prstGeom prst="roundRect">
            <a:avLst>
              <a:gd name="adj" fmla="val 13185"/>
            </a:avLst>
          </a:prstGeom>
          <a:noFill/>
          <a:ln>
            <a:noFill/>
          </a:ln>
        </p:spPr>
      </p:pic>
      <p:sp>
        <p:nvSpPr>
          <p:cNvPr id="427" name="Google Shape;427;p24"/>
          <p:cNvSpPr/>
          <p:nvPr/>
        </p:nvSpPr>
        <p:spPr>
          <a:xfrm>
            <a:off x="26975" y="6466275"/>
            <a:ext cx="6144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Q31 ¿Cuáles son tus necesidades específicas en términos de servicios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36" name="Google Shape;436;p24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9FD5494D-6679-7161-2B98-EED523D29B91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B64C8675-D1AD-5FE1-1BAD-3EED499E22F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9D369C-6376-FEAE-3D72-31FC3C0D47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96"/>
          <a:stretch/>
        </p:blipFill>
        <p:spPr>
          <a:xfrm>
            <a:off x="106898" y="1168774"/>
            <a:ext cx="9606455" cy="5259797"/>
          </a:xfrm>
          <a:prstGeom prst="rect">
            <a:avLst/>
          </a:prstGeom>
        </p:spPr>
      </p:pic>
      <p:sp>
        <p:nvSpPr>
          <p:cNvPr id="7" name="Google Shape;411;p23">
            <a:extLst>
              <a:ext uri="{FF2B5EF4-FFF2-40B4-BE49-F238E27FC236}">
                <a16:creationId xmlns:a16="http://schemas.microsoft.com/office/drawing/2014/main" id="{A545D4F1-8FFE-6996-03FE-F9179440BBA0}"/>
              </a:ext>
            </a:extLst>
          </p:cNvPr>
          <p:cNvSpPr txBox="1">
            <a:spLocks/>
          </p:cNvSpPr>
          <p:nvPr/>
        </p:nvSpPr>
        <p:spPr>
          <a:xfrm>
            <a:off x="243793" y="309239"/>
            <a:ext cx="97398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2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Necesidades Asociadas a </a:t>
            </a:r>
            <a:r>
              <a:rPr lang="es-CO" sz="32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Tipos de Servicios</a:t>
            </a:r>
            <a:br>
              <a:rPr lang="es-CO" sz="32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endParaRPr lang="es-CO" sz="3200" b="0"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/>
          <p:nvPr/>
        </p:nvSpPr>
        <p:spPr>
          <a:xfrm>
            <a:off x="8195025" y="1403200"/>
            <a:ext cx="3704100" cy="26163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Q32 ¿Qué buscas cuando visitas un centro recreacional?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51" name="Google Shape;451;p2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662" y="1138232"/>
            <a:ext cx="4158000" cy="2771400"/>
          </a:xfrm>
          <a:prstGeom prst="roundRect">
            <a:avLst>
              <a:gd name="adj" fmla="val 11551"/>
            </a:avLst>
          </a:prstGeom>
          <a:noFill/>
          <a:ln>
            <a:noFill/>
          </a:ln>
        </p:spPr>
      </p:pic>
      <p:sp>
        <p:nvSpPr>
          <p:cNvPr id="5" name="Google Shape;67;p2">
            <a:extLst>
              <a:ext uri="{FF2B5EF4-FFF2-40B4-BE49-F238E27FC236}">
                <a16:creationId xmlns:a16="http://schemas.microsoft.com/office/drawing/2014/main" id="{840A7A0A-C6C5-6FFD-EB1B-3FF05673D42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711E7D72-9C2C-43F4-CE08-56962610E6B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682168-E477-09E9-813E-26B27F7013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16"/>
          <a:stretch/>
        </p:blipFill>
        <p:spPr>
          <a:xfrm>
            <a:off x="154675" y="962928"/>
            <a:ext cx="10202406" cy="54686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AD87588-3014-A4B1-DED3-D9BF6907F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82580">
            <a:off x="9670322" y="4407767"/>
            <a:ext cx="1622536" cy="1622536"/>
          </a:xfrm>
          <a:prstGeom prst="rect">
            <a:avLst/>
          </a:prstGeom>
        </p:spPr>
      </p:pic>
      <p:sp>
        <p:nvSpPr>
          <p:cNvPr id="4" name="Google Shape;411;p23">
            <a:extLst>
              <a:ext uri="{FF2B5EF4-FFF2-40B4-BE49-F238E27FC236}">
                <a16:creationId xmlns:a16="http://schemas.microsoft.com/office/drawing/2014/main" id="{96F887C3-93EF-9325-A5A1-DCDD5EE48435}"/>
              </a:ext>
            </a:extLst>
          </p:cNvPr>
          <p:cNvSpPr txBox="1">
            <a:spLocks/>
          </p:cNvSpPr>
          <p:nvPr/>
        </p:nvSpPr>
        <p:spPr>
          <a:xfrm>
            <a:off x="243793" y="309239"/>
            <a:ext cx="9739800" cy="14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2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2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Lo que Buscan los Usuarios </a:t>
            </a:r>
            <a:br>
              <a:rPr lang="es-CO" sz="32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endParaRPr lang="es-CO" sz="3200" b="0"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0;p26">
            <a:extLst>
              <a:ext uri="{FF2B5EF4-FFF2-40B4-BE49-F238E27FC236}">
                <a16:creationId xmlns:a16="http://schemas.microsoft.com/office/drawing/2014/main" id="{5E9A0114-39EA-3512-65AA-3C5ACFF364D8}"/>
              </a:ext>
            </a:extLst>
          </p:cNvPr>
          <p:cNvSpPr/>
          <p:nvPr/>
        </p:nvSpPr>
        <p:spPr>
          <a:xfrm>
            <a:off x="0" y="645862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0" name="Picture 4" descr="Persona con calendario fotos de stock, imágenes de Persona con calendario  sin royalties | Depositphotos">
            <a:extLst>
              <a:ext uri="{FF2B5EF4-FFF2-40B4-BE49-F238E27FC236}">
                <a16:creationId xmlns:a16="http://schemas.microsoft.com/office/drawing/2014/main" id="{04F30239-4F78-2B75-105C-6FCBA055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8" y="1139391"/>
            <a:ext cx="11686783" cy="32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A62B5974-184A-0F42-ACAC-B27F7CD2C6B1}"/>
              </a:ext>
            </a:extLst>
          </p:cNvPr>
          <p:cNvSpPr/>
          <p:nvPr/>
        </p:nvSpPr>
        <p:spPr>
          <a:xfrm rot="10800000">
            <a:off x="252608" y="4391635"/>
            <a:ext cx="1322173" cy="113980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F5CF707-5998-0D4F-957D-AC47822309A0}"/>
              </a:ext>
            </a:extLst>
          </p:cNvPr>
          <p:cNvSpPr/>
          <p:nvPr/>
        </p:nvSpPr>
        <p:spPr>
          <a:xfrm rot="10800000">
            <a:off x="1920705" y="4375426"/>
            <a:ext cx="1322173" cy="1139805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3A3E237-5F1C-F343-AD3B-A6E44CE645B8}"/>
              </a:ext>
            </a:extLst>
          </p:cNvPr>
          <p:cNvSpPr/>
          <p:nvPr/>
        </p:nvSpPr>
        <p:spPr>
          <a:xfrm rot="10800000">
            <a:off x="3770154" y="4375425"/>
            <a:ext cx="1322173" cy="1139805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2E6A4EFE-37E1-6A45-8E90-F93E94E0982C}"/>
              </a:ext>
            </a:extLst>
          </p:cNvPr>
          <p:cNvSpPr/>
          <p:nvPr/>
        </p:nvSpPr>
        <p:spPr>
          <a:xfrm rot="10800000">
            <a:off x="5473845" y="4386501"/>
            <a:ext cx="1322173" cy="113980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586AE-EE05-8E4B-BE7E-CFD3B5049A1D}"/>
              </a:ext>
            </a:extLst>
          </p:cNvPr>
          <p:cNvSpPr txBox="1"/>
          <p:nvPr/>
        </p:nvSpPr>
        <p:spPr>
          <a:xfrm>
            <a:off x="544043" y="4536256"/>
            <a:ext cx="7393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D8CBC-664F-0944-9F12-9B05130C05CD}"/>
              </a:ext>
            </a:extLst>
          </p:cNvPr>
          <p:cNvSpPr txBox="1"/>
          <p:nvPr/>
        </p:nvSpPr>
        <p:spPr>
          <a:xfrm>
            <a:off x="2116973" y="4536256"/>
            <a:ext cx="779381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3C510-168E-2149-A827-45F2DEA04763}"/>
              </a:ext>
            </a:extLst>
          </p:cNvPr>
          <p:cNvSpPr txBox="1"/>
          <p:nvPr/>
        </p:nvSpPr>
        <p:spPr>
          <a:xfrm>
            <a:off x="3989453" y="4520046"/>
            <a:ext cx="88357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21%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F2C2B-7716-2C4D-9693-0BB887A3BF94}"/>
              </a:ext>
            </a:extLst>
          </p:cNvPr>
          <p:cNvSpPr txBox="1"/>
          <p:nvPr/>
        </p:nvSpPr>
        <p:spPr>
          <a:xfrm>
            <a:off x="5640245" y="4568700"/>
            <a:ext cx="9893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42718-AA00-F54B-B875-2D92F6E422AF}"/>
              </a:ext>
            </a:extLst>
          </p:cNvPr>
          <p:cNvSpPr txBox="1"/>
          <p:nvPr/>
        </p:nvSpPr>
        <p:spPr>
          <a:xfrm>
            <a:off x="324009" y="5602333"/>
            <a:ext cx="120738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SEMANAL </a:t>
            </a:r>
          </a:p>
        </p:txBody>
      </p:sp>
      <p:sp>
        <p:nvSpPr>
          <p:cNvPr id="5" name="Triangle 8">
            <a:extLst>
              <a:ext uri="{FF2B5EF4-FFF2-40B4-BE49-F238E27FC236}">
                <a16:creationId xmlns:a16="http://schemas.microsoft.com/office/drawing/2014/main" id="{DFBC71FC-FC31-2345-4BFF-45D883CF8D22}"/>
              </a:ext>
            </a:extLst>
          </p:cNvPr>
          <p:cNvSpPr/>
          <p:nvPr/>
        </p:nvSpPr>
        <p:spPr>
          <a:xfrm rot="10800000">
            <a:off x="7235157" y="4375425"/>
            <a:ext cx="1322173" cy="1139805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5" name="Triangle 9">
            <a:extLst>
              <a:ext uri="{FF2B5EF4-FFF2-40B4-BE49-F238E27FC236}">
                <a16:creationId xmlns:a16="http://schemas.microsoft.com/office/drawing/2014/main" id="{00AA4EE0-C2A3-BBEC-5EB7-49224B106348}"/>
              </a:ext>
            </a:extLst>
          </p:cNvPr>
          <p:cNvSpPr/>
          <p:nvPr/>
        </p:nvSpPr>
        <p:spPr>
          <a:xfrm rot="10800000">
            <a:off x="8976827" y="4364729"/>
            <a:ext cx="1322173" cy="1139805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9" name="Triangle 10">
            <a:extLst>
              <a:ext uri="{FF2B5EF4-FFF2-40B4-BE49-F238E27FC236}">
                <a16:creationId xmlns:a16="http://schemas.microsoft.com/office/drawing/2014/main" id="{ECBAA340-5DA7-6FA0-5EE6-33F2D45F5D52}"/>
              </a:ext>
            </a:extLst>
          </p:cNvPr>
          <p:cNvSpPr/>
          <p:nvPr/>
        </p:nvSpPr>
        <p:spPr>
          <a:xfrm rot="10800000">
            <a:off x="10617218" y="4364729"/>
            <a:ext cx="1322173" cy="113980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5460FABC-AD9D-693C-457E-62FD02E1E4DB}"/>
              </a:ext>
            </a:extLst>
          </p:cNvPr>
          <p:cNvSpPr txBox="1"/>
          <p:nvPr/>
        </p:nvSpPr>
        <p:spPr>
          <a:xfrm>
            <a:off x="7401556" y="4520046"/>
            <a:ext cx="989374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25%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FC79CB2D-6667-145D-0AE4-E8D38D79CF7B}"/>
              </a:ext>
            </a:extLst>
          </p:cNvPr>
          <p:cNvSpPr txBox="1"/>
          <p:nvPr/>
        </p:nvSpPr>
        <p:spPr>
          <a:xfrm>
            <a:off x="9183303" y="4509350"/>
            <a:ext cx="909223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16%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F8FF2322-FCCE-75E9-9A39-6D6CACA16702}"/>
              </a:ext>
            </a:extLst>
          </p:cNvPr>
          <p:cNvSpPr txBox="1"/>
          <p:nvPr/>
        </p:nvSpPr>
        <p:spPr>
          <a:xfrm>
            <a:off x="10906836" y="4525561"/>
            <a:ext cx="752130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3%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BE511EC3-9C56-BA60-F30F-94E98BCF612B}"/>
              </a:ext>
            </a:extLst>
          </p:cNvPr>
          <p:cNvSpPr txBox="1"/>
          <p:nvPr/>
        </p:nvSpPr>
        <p:spPr>
          <a:xfrm>
            <a:off x="1896842" y="5603095"/>
            <a:ext cx="137569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QUINCENAL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402148EA-5890-612A-D790-2C88FD893678}"/>
              </a:ext>
            </a:extLst>
          </p:cNvPr>
          <p:cNvSpPr txBox="1"/>
          <p:nvPr/>
        </p:nvSpPr>
        <p:spPr>
          <a:xfrm>
            <a:off x="3852396" y="5603094"/>
            <a:ext cx="115768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MENSUAL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844CEB2B-E7FB-827B-892D-7843005A3669}"/>
              </a:ext>
            </a:extLst>
          </p:cNvPr>
          <p:cNvSpPr txBox="1"/>
          <p:nvPr/>
        </p:nvSpPr>
        <p:spPr>
          <a:xfrm>
            <a:off x="5618358" y="5630847"/>
            <a:ext cx="1473481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TRIMESTRAL 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C95A65DB-1C2F-6820-022D-F34A4C72B31A}"/>
              </a:ext>
            </a:extLst>
          </p:cNvPr>
          <p:cNvSpPr txBox="1"/>
          <p:nvPr/>
        </p:nvSpPr>
        <p:spPr>
          <a:xfrm>
            <a:off x="7614045" y="5627005"/>
            <a:ext cx="881973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ANUAL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8A166C3C-1282-7E78-DB1D-4045129DA622}"/>
              </a:ext>
            </a:extLst>
          </p:cNvPr>
          <p:cNvSpPr txBox="1"/>
          <p:nvPr/>
        </p:nvSpPr>
        <p:spPr>
          <a:xfrm>
            <a:off x="10961538" y="5643215"/>
            <a:ext cx="889988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OTROS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A4A2C5E0-CFAC-9297-FE14-D08393176E59}"/>
              </a:ext>
            </a:extLst>
          </p:cNvPr>
          <p:cNvSpPr txBox="1"/>
          <p:nvPr/>
        </p:nvSpPr>
        <p:spPr>
          <a:xfrm>
            <a:off x="8566485" y="5603094"/>
            <a:ext cx="2300630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MÁS DE 1 VEZ AL AÑO</a:t>
            </a:r>
          </a:p>
        </p:txBody>
      </p:sp>
      <p:sp>
        <p:nvSpPr>
          <p:cNvPr id="30" name="Google Shape;461;p26">
            <a:extLst>
              <a:ext uri="{FF2B5EF4-FFF2-40B4-BE49-F238E27FC236}">
                <a16:creationId xmlns:a16="http://schemas.microsoft.com/office/drawing/2014/main" id="{CC9F2D3A-13CC-55E5-C264-61C770DB870B}"/>
              </a:ext>
            </a:extLst>
          </p:cNvPr>
          <p:cNvSpPr txBox="1">
            <a:spLocks/>
          </p:cNvSpPr>
          <p:nvPr/>
        </p:nvSpPr>
        <p:spPr>
          <a:xfrm>
            <a:off x="243793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s-CO" sz="310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</a:p>
        </p:txBody>
      </p:sp>
      <p:sp>
        <p:nvSpPr>
          <p:cNvPr id="31" name="Google Shape;462;p26">
            <a:extLst>
              <a:ext uri="{FF2B5EF4-FFF2-40B4-BE49-F238E27FC236}">
                <a16:creationId xmlns:a16="http://schemas.microsoft.com/office/drawing/2014/main" id="{E55B34BA-C2A8-D429-3F6D-902D11922D10}"/>
              </a:ext>
            </a:extLst>
          </p:cNvPr>
          <p:cNvSpPr/>
          <p:nvPr/>
        </p:nvSpPr>
        <p:spPr>
          <a:xfrm>
            <a:off x="0" y="646317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Q33 ¿Con qué frecuencia visitas centros recreacionales?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464;p26">
            <a:extLst>
              <a:ext uri="{FF2B5EF4-FFF2-40B4-BE49-F238E27FC236}">
                <a16:creationId xmlns:a16="http://schemas.microsoft.com/office/drawing/2014/main" id="{B634D70C-0DEF-C2AB-09FC-533FBB60128D}"/>
              </a:ext>
            </a:extLst>
          </p:cNvPr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465;p26">
            <a:extLst>
              <a:ext uri="{FF2B5EF4-FFF2-40B4-BE49-F238E27FC236}">
                <a16:creationId xmlns:a16="http://schemas.microsoft.com/office/drawing/2014/main" id="{83A69B68-22C8-5F70-9676-ABBE29180B2B}"/>
              </a:ext>
            </a:extLst>
          </p:cNvPr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8" name="Google Shape;466;p26">
            <a:extLst>
              <a:ext uri="{FF2B5EF4-FFF2-40B4-BE49-F238E27FC236}">
                <a16:creationId xmlns:a16="http://schemas.microsoft.com/office/drawing/2014/main" id="{1AF12040-075A-1F96-960E-BF360A31FE0F}"/>
              </a:ext>
            </a:extLst>
          </p:cNvPr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68;p26">
            <a:extLst>
              <a:ext uri="{FF2B5EF4-FFF2-40B4-BE49-F238E27FC236}">
                <a16:creationId xmlns:a16="http://schemas.microsoft.com/office/drawing/2014/main" id="{FEEE3C9D-B976-77E1-05CB-C6A6B1CFBC89}"/>
              </a:ext>
            </a:extLst>
          </p:cNvPr>
          <p:cNvSpPr/>
          <p:nvPr/>
        </p:nvSpPr>
        <p:spPr>
          <a:xfrm>
            <a:off x="10813994" y="317025"/>
            <a:ext cx="1210200" cy="891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69;p26">
            <a:extLst>
              <a:ext uri="{FF2B5EF4-FFF2-40B4-BE49-F238E27FC236}">
                <a16:creationId xmlns:a16="http://schemas.microsoft.com/office/drawing/2014/main" id="{DBAE7A99-E69B-1A07-ADF5-2610AD0C96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67596" y="542248"/>
            <a:ext cx="702877" cy="407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55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 descr="Falta de dinero: que tus finanzas no mueran">
            <a:extLst>
              <a:ext uri="{FF2B5EF4-FFF2-40B4-BE49-F238E27FC236}">
                <a16:creationId xmlns:a16="http://schemas.microsoft.com/office/drawing/2014/main" id="{6F7A1E06-9968-C9B8-7C47-FA8837F504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4" descr="Falta de dinero: que tus finanzas no mueran">
            <a:extLst>
              <a:ext uri="{FF2B5EF4-FFF2-40B4-BE49-F238E27FC236}">
                <a16:creationId xmlns:a16="http://schemas.microsoft.com/office/drawing/2014/main" id="{D25A5558-A71D-CD05-D518-E3CB882D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235890" cy="32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5142" name="Picture 22" descr="Deudas: 'tips' para confrontar a una persona que le pide prestado y no le  paga | Harvard | Ahorro | Mis finanzas | Portafolio">
            <a:extLst>
              <a:ext uri="{FF2B5EF4-FFF2-40B4-BE49-F238E27FC236}">
                <a16:creationId xmlns:a16="http://schemas.microsoft.com/office/drawing/2014/main" id="{748691D4-F6CD-C053-9B80-76AC443D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93" y="535057"/>
            <a:ext cx="11379448" cy="588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6985845-38D8-300B-A606-021BCF4D3BFF}"/>
              </a:ext>
            </a:extLst>
          </p:cNvPr>
          <p:cNvSpPr/>
          <p:nvPr/>
        </p:nvSpPr>
        <p:spPr>
          <a:xfrm>
            <a:off x="3544866" y="4070959"/>
            <a:ext cx="5523669" cy="21670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>
                <a:solidFill>
                  <a:schemeClr val="bg1"/>
                </a:solidFill>
                <a:latin typeface="Poppins Black"/>
                <a:cs typeface="Poppins Black"/>
                <a:sym typeface="Poppins Black"/>
              </a:rPr>
              <a:t>La Falta de dinero es la principal barrera para el uso de los servicios de recreación</a:t>
            </a:r>
          </a:p>
          <a:p>
            <a:pPr algn="ctr"/>
            <a:endParaRPr lang="es-CO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algn="ctr"/>
            <a:r>
              <a:rPr lang="es-CO" sz="4400" dirty="0">
                <a:solidFill>
                  <a:schemeClr val="bg1"/>
                </a:solidFill>
                <a:latin typeface="Poppins Black"/>
                <a:cs typeface="Poppins Black"/>
                <a:sym typeface="Poppins Black"/>
              </a:rPr>
              <a:t>57%</a:t>
            </a:r>
          </a:p>
        </p:txBody>
      </p:sp>
    </p:spTree>
    <p:extLst>
      <p:ext uri="{BB962C8B-B14F-4D97-AF65-F5344CB8AC3E}">
        <p14:creationId xmlns:p14="http://schemas.microsoft.com/office/powerpoint/2010/main" val="99070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/>
          <p:nvPr/>
        </p:nvSpPr>
        <p:spPr>
          <a:xfrm>
            <a:off x="26975" y="6466275"/>
            <a:ext cx="8278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Q34 ¿Qué factores te impiden utilizar más frecuentemente los servicios de recreación de los centros recreacionales?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7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Factores que Impiden Visitas Frecuentes al Centro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87F9330-C83C-2B0D-7068-E820CC54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50817"/>
              </p:ext>
            </p:extLst>
          </p:nvPr>
        </p:nvGraphicFramePr>
        <p:xfrm>
          <a:off x="5649752" y="2267449"/>
          <a:ext cx="5684451" cy="2326005"/>
        </p:xfrm>
        <a:graphic>
          <a:graphicData uri="http://schemas.openxmlformats.org/drawingml/2006/table">
            <a:tbl>
              <a:tblPr/>
              <a:tblGrid>
                <a:gridCol w="4501324">
                  <a:extLst>
                    <a:ext uri="{9D8B030D-6E8A-4147-A177-3AD203B41FA5}">
                      <a16:colId xmlns:a16="http://schemas.microsoft.com/office/drawing/2014/main" val="669132423"/>
                    </a:ext>
                  </a:extLst>
                </a:gridCol>
                <a:gridCol w="1183127">
                  <a:extLst>
                    <a:ext uri="{9D8B030D-6E8A-4147-A177-3AD203B41FA5}">
                      <a16:colId xmlns:a16="http://schemas.microsoft.com/office/drawing/2014/main" val="18333803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970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10% y el 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916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5% y el 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32,38%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061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Menos del 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797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 tengo recursos para destinar específicamente a recreación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1733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 recreación busco actividades gratuitas o con el subsidio de la caja de compensación.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290659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5956F063-6032-785C-EA88-9BA197B2AAE9}"/>
              </a:ext>
            </a:extLst>
          </p:cNvPr>
          <p:cNvSpPr/>
          <p:nvPr/>
        </p:nvSpPr>
        <p:spPr>
          <a:xfrm>
            <a:off x="5528441" y="2777469"/>
            <a:ext cx="5948856" cy="794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DF14494A-0529-627C-C7CA-B8FE611F212D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2D67D5A5-D5B2-6B97-4BF5-F6564ECE603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8FD3AF-3378-0EAE-0F02-A6246CF84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76"/>
          <a:stretch/>
        </p:blipFill>
        <p:spPr>
          <a:xfrm>
            <a:off x="243792" y="1311694"/>
            <a:ext cx="9997099" cy="49110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78250C5-D7BC-1F84-B8CB-9E7397DE44F4}"/>
              </a:ext>
            </a:extLst>
          </p:cNvPr>
          <p:cNvSpPr txBox="1"/>
          <p:nvPr/>
        </p:nvSpPr>
        <p:spPr>
          <a:xfrm>
            <a:off x="7028978" y="1893011"/>
            <a:ext cx="3163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% Para la Recreación</a:t>
            </a:r>
            <a:endParaRPr lang="es-ES_tradnl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5834850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3. EVALUACIÓN COMFANDI PANCE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/>
          <p:nvPr/>
        </p:nvSpPr>
        <p:spPr>
          <a:xfrm>
            <a:off x="26975" y="6350800"/>
            <a:ext cx="5447700" cy="3924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8964" y="6350750"/>
            <a:ext cx="86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Q36 ¿Has visitado las instalaciones de Comfandi Pance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Q37 ¿Podrías contarnos las razones por las que no has visitado a Comfandi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6168806" y="1226400"/>
            <a:ext cx="584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Razones por las que no ha visitado el centro en el último año: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9" name="Google Shape;519;p30"/>
          <p:cNvCxnSpPr>
            <a:cxnSpLocks/>
          </p:cNvCxnSpPr>
          <p:nvPr/>
        </p:nvCxnSpPr>
        <p:spPr>
          <a:xfrm rot="10800000" flipH="1">
            <a:off x="3986937" y="1509127"/>
            <a:ext cx="2247000" cy="16497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520" name="Google Shape;520;p3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Visita en el Último Año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2" name="Google Shape;393;p22">
            <a:extLst>
              <a:ext uri="{FF2B5EF4-FFF2-40B4-BE49-F238E27FC236}">
                <a16:creationId xmlns:a16="http://schemas.microsoft.com/office/drawing/2014/main" id="{DC4DDFBE-4B77-9E7F-EA16-F3B45A485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041274"/>
              </p:ext>
            </p:extLst>
          </p:nvPr>
        </p:nvGraphicFramePr>
        <p:xfrm>
          <a:off x="-470390" y="1099033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Google Shape;394;p22">
            <a:extLst>
              <a:ext uri="{FF2B5EF4-FFF2-40B4-BE49-F238E27FC236}">
                <a16:creationId xmlns:a16="http://schemas.microsoft.com/office/drawing/2014/main" id="{ED3AF124-6B79-E146-8FDA-30A3E042D755}"/>
              </a:ext>
            </a:extLst>
          </p:cNvPr>
          <p:cNvSpPr txBox="1"/>
          <p:nvPr/>
        </p:nvSpPr>
        <p:spPr>
          <a:xfrm>
            <a:off x="2275127" y="2333977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59.6%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F838AF-F1F5-44E3-A07A-B24E7C2EE1B5}"/>
              </a:ext>
            </a:extLst>
          </p:cNvPr>
          <p:cNvSpPr txBox="1"/>
          <p:nvPr/>
        </p:nvSpPr>
        <p:spPr>
          <a:xfrm>
            <a:off x="121800" y="4847765"/>
            <a:ext cx="5094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000" b="1" dirty="0">
                <a:latin typeface="+mj-lt"/>
              </a:rPr>
              <a:t>Las razones para no visitar el centro son consistentes en relación con el bajo presupuesto destinado para actividades de recreación </a:t>
            </a:r>
          </a:p>
        </p:txBody>
      </p:sp>
      <p:sp>
        <p:nvSpPr>
          <p:cNvPr id="4" name="Google Shape;67;p2">
            <a:extLst>
              <a:ext uri="{FF2B5EF4-FFF2-40B4-BE49-F238E27FC236}">
                <a16:creationId xmlns:a16="http://schemas.microsoft.com/office/drawing/2014/main" id="{0737CD86-5C65-ACEA-C1EF-5E989113872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542428AE-39D1-0B67-C6C9-263F52A4AFCA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0F97E62-DE03-0242-99F1-95F04661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349" y="1661237"/>
            <a:ext cx="6723676" cy="4953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67" name="Google Shape;67;p2"/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0" y="171935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29970" y="340125"/>
            <a:ext cx="9729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PERFIL SOCIOECONÓMICO</a:t>
            </a:r>
            <a:endParaRPr sz="3000" b="0"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" name="Google Shape;70;p2"/>
          <p:cNvSpPr/>
          <p:nvPr/>
        </p:nvSpPr>
        <p:spPr>
          <a:xfrm rot="-2468308" flipH="1">
            <a:off x="7087867" y="5168856"/>
            <a:ext cx="1616063" cy="227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95952" y="2129753"/>
            <a:ext cx="324225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EDADES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18-25 años 	  32%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26-34 años 	   27%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35-45 años  	   21%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46-55 años 	   12%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56-60 años 	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Mayor de 60 años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400002" y="1244325"/>
            <a:ext cx="2086425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GÉNERO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Mujer 	  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Hombre 	   39%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2"/>
          <p:cNvSpPr/>
          <p:nvPr/>
        </p:nvSpPr>
        <p:spPr>
          <a:xfrm rot="-2986581" flipH="1">
            <a:off x="7513936" y="2918964"/>
            <a:ext cx="1244943" cy="2255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2"/>
          <p:cNvSpPr/>
          <p:nvPr/>
        </p:nvSpPr>
        <p:spPr>
          <a:xfrm rot="10800000" flipH="1">
            <a:off x="3468134" y="5587764"/>
            <a:ext cx="1366626" cy="44517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" name="Google Shape;75;p2"/>
          <p:cNvSpPr/>
          <p:nvPr/>
        </p:nvSpPr>
        <p:spPr>
          <a:xfrm rot="3329385" flipH="1">
            <a:off x="5088022" y="1801989"/>
            <a:ext cx="1039776" cy="46975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8579212" y="3880653"/>
            <a:ext cx="2965500" cy="19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NIVEL SOCIO ECONÓMICO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Estrato 1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29% 	Estrato 2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35% 	Estrato 3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16% 	Estrato 4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1.8% 	Estrato 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1.2% 	Estrato 6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2"/>
          <p:cNvSpPr/>
          <p:nvPr/>
        </p:nvSpPr>
        <p:spPr>
          <a:xfrm rot="2748777" flipH="1">
            <a:off x="3068329" y="3222421"/>
            <a:ext cx="1710835" cy="5150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8609427" y="2070295"/>
            <a:ext cx="27138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47% 	No afiliados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36% 	Comfandi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Comfenalco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39882" y="4449645"/>
            <a:ext cx="3536493" cy="21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OCUPACIÓN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Empleado 	            29%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Desempleado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Independiente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Estudiante 	               15.6%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Hogar 		               11.4%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Emprendedor 	               4.4%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Jubilado/ Pensionado     2.6%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436" y="2271300"/>
            <a:ext cx="688633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63F29D9-3A9A-608E-0CF9-2A1CC4D5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3" y="2129625"/>
            <a:ext cx="4459845" cy="44598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02FAEF-65A6-DA7A-B6C7-859B733D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96" y="2614995"/>
            <a:ext cx="2221230" cy="12656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26975" y="6466275"/>
            <a:ext cx="6816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Q38 ¿Cómo calificarías tu experiencia general con los servicios ofrecidos por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048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Calificación de la Experiencia en Comfandi Pance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1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E2774D-86BF-A302-8337-F869A2FD3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5"/>
          <a:stretch/>
        </p:blipFill>
        <p:spPr>
          <a:xfrm>
            <a:off x="304800" y="1904287"/>
            <a:ext cx="7772709" cy="3932842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02640B45-03C7-CB71-D0FC-EF0BB602F32C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B2089582-C909-6CD7-B2CB-8FD800641D7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Picture 4" descr="Esto es COMFANDI PANCE - INCREIBLE - YouTube">
            <a:extLst>
              <a:ext uri="{FF2B5EF4-FFF2-40B4-BE49-F238E27FC236}">
                <a16:creationId xmlns:a16="http://schemas.microsoft.com/office/drawing/2014/main" id="{D00C0BB2-6866-602C-1F91-1108CF27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r="-762" b="12590"/>
          <a:stretch/>
        </p:blipFill>
        <p:spPr bwMode="auto">
          <a:xfrm>
            <a:off x="5887233" y="2089505"/>
            <a:ext cx="5757971" cy="3328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F517FA6-E7E5-5C61-D4C4-91A8D3D0F217}"/>
              </a:ext>
            </a:extLst>
          </p:cNvPr>
          <p:cNvSpPr txBox="1"/>
          <p:nvPr/>
        </p:nvSpPr>
        <p:spPr>
          <a:xfrm>
            <a:off x="4160076" y="2201810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i="0" dirty="0">
                <a:solidFill>
                  <a:srgbClr val="1F37B2"/>
                </a:solidFill>
                <a:latin typeface="Poppins Black"/>
                <a:ea typeface="Poppins Black"/>
                <a:cs typeface="Poppins Black"/>
                <a:sym typeface="Poppins Black"/>
              </a:rPr>
              <a:t>TTB: 68%</a:t>
            </a:r>
            <a:endParaRPr lang="es-ES_tradnl" sz="2400" dirty="0">
              <a:solidFill>
                <a:srgbClr val="1F37B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/>
          <p:nvPr/>
        </p:nvSpPr>
        <p:spPr>
          <a:xfrm>
            <a:off x="26975" y="6466275"/>
            <a:ext cx="8155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Q39 ¿Qué aspectos de los servicios de Comfandi Pance te han gustado más? (Seleccione todas las que apliquen)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2"/>
          <p:cNvSpPr txBox="1">
            <a:spLocks noGrp="1"/>
          </p:cNvSpPr>
          <p:nvPr>
            <p:ph type="title"/>
          </p:nvPr>
        </p:nvSpPr>
        <p:spPr>
          <a:xfrm>
            <a:off x="243612" y="335899"/>
            <a:ext cx="9739800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b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Lo que Más les Gusta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5E0F9E-52C0-1523-6900-8E61B5A8054B}"/>
              </a:ext>
            </a:extLst>
          </p:cNvPr>
          <p:cNvSpPr txBox="1"/>
          <p:nvPr/>
        </p:nvSpPr>
        <p:spPr>
          <a:xfrm>
            <a:off x="7945770" y="3085619"/>
            <a:ext cx="3953279" cy="1754326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2000" b="1" dirty="0">
                <a:latin typeface="+mj-lt"/>
              </a:rPr>
              <a:t>El</a:t>
            </a:r>
            <a:r>
              <a:rPr lang="es-ES_tradnl" sz="2800" b="1" dirty="0">
                <a:latin typeface="+mj-lt"/>
              </a:rPr>
              <a:t> </a:t>
            </a:r>
            <a:r>
              <a:rPr lang="es-ES_tradnl" sz="2800" b="1" dirty="0">
                <a:solidFill>
                  <a:srgbClr val="FF0000"/>
                </a:solidFill>
                <a:latin typeface="+mj-lt"/>
              </a:rPr>
              <a:t>60% </a:t>
            </a:r>
            <a:r>
              <a:rPr lang="es-ES_tradnl" sz="2000" b="1" dirty="0">
                <a:latin typeface="+mj-lt"/>
              </a:rPr>
              <a:t>de las personas que respondieron la encuesta reconoce que todo le gusto y estuvo bien durante su visita al centro</a:t>
            </a:r>
          </a:p>
        </p:txBody>
      </p:sp>
      <p:sp>
        <p:nvSpPr>
          <p:cNvPr id="3" name="Google Shape;67;p2">
            <a:extLst>
              <a:ext uri="{FF2B5EF4-FFF2-40B4-BE49-F238E27FC236}">
                <a16:creationId xmlns:a16="http://schemas.microsoft.com/office/drawing/2014/main" id="{98414637-51A6-BCB0-C565-80374ED6B673}"/>
              </a:ext>
            </a:extLst>
          </p:cNvPr>
          <p:cNvSpPr/>
          <p:nvPr/>
        </p:nvSpPr>
        <p:spPr>
          <a:xfrm>
            <a:off x="10549475" y="6298139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58C25F43-6E07-02C9-72B6-EC25897F49A5}"/>
              </a:ext>
            </a:extLst>
          </p:cNvPr>
          <p:cNvSpPr txBox="1"/>
          <p:nvPr/>
        </p:nvSpPr>
        <p:spPr>
          <a:xfrm>
            <a:off x="10664225" y="6340439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7266A4-B99F-87AF-97C0-27118690B0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17"/>
          <a:stretch/>
        </p:blipFill>
        <p:spPr>
          <a:xfrm>
            <a:off x="243612" y="1137777"/>
            <a:ext cx="7881734" cy="5334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26975" y="6466275"/>
            <a:ext cx="5189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4"/>
          <p:cNvSpPr/>
          <p:nvPr/>
        </p:nvSpPr>
        <p:spPr>
          <a:xfrm>
            <a:off x="26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Q41_1 ¿Qué beneficios percibes en la oferta actual de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88" name="Google Shape;588;p3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4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4"/>
          <p:cNvSpPr txBox="1">
            <a:spLocks noGrp="1"/>
          </p:cNvSpPr>
          <p:nvPr>
            <p:ph type="title"/>
          </p:nvPr>
        </p:nvSpPr>
        <p:spPr>
          <a:xfrm>
            <a:off x="243612" y="336190"/>
            <a:ext cx="9739800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b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Beneficios en la Oferta Actual 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D5BBE2C-0CC1-209C-AA21-41123F711F35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D5E6154F-D5C8-E53A-C571-70917E23A93F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62284B-E423-0604-23FE-2F0DDAE3C6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0"/>
          <a:stretch/>
        </p:blipFill>
        <p:spPr>
          <a:xfrm>
            <a:off x="1614021" y="1043040"/>
            <a:ext cx="8187000" cy="5430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/>
          <p:nvPr/>
        </p:nvSpPr>
        <p:spPr>
          <a:xfrm>
            <a:off x="238975" y="1627425"/>
            <a:ext cx="3669146" cy="293945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0" y="6233472"/>
            <a:ext cx="6339429" cy="52105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6"/>
          <p:cNvSpPr/>
          <p:nvPr/>
        </p:nvSpPr>
        <p:spPr>
          <a:xfrm>
            <a:off x="0" y="648617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p3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17" name="Google Shape;617;p3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/>
        </p:nvSpPr>
        <p:spPr>
          <a:xfrm>
            <a:off x="238975" y="203858"/>
            <a:ext cx="9372600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  <a:p>
            <a:pPr marL="12700"/>
            <a:r>
              <a:rPr lang="es-CO" sz="2800" b="1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Frecuencia de visita</a:t>
            </a: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47F9EA-F6B1-39E4-A242-43409F541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 t="23726" r="35367" b="11804"/>
          <a:stretch/>
        </p:blipFill>
        <p:spPr>
          <a:xfrm>
            <a:off x="5876655" y="809695"/>
            <a:ext cx="6022394" cy="47752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BBC7DD-4DD9-15EA-7FA7-13306A1E5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41400" b="41490"/>
          <a:stretch/>
        </p:blipFill>
        <p:spPr>
          <a:xfrm>
            <a:off x="4925275" y="4524529"/>
            <a:ext cx="3538733" cy="1384691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4FCB3F6-DC77-691A-306D-E7F72F24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44894"/>
              </p:ext>
            </p:extLst>
          </p:nvPr>
        </p:nvGraphicFramePr>
        <p:xfrm>
          <a:off x="556365" y="1908111"/>
          <a:ext cx="3037144" cy="2200185"/>
        </p:xfrm>
        <a:graphic>
          <a:graphicData uri="http://schemas.openxmlformats.org/drawingml/2006/table">
            <a:tbl>
              <a:tblPr/>
              <a:tblGrid>
                <a:gridCol w="1940278">
                  <a:extLst>
                    <a:ext uri="{9D8B030D-6E8A-4147-A177-3AD203B41FA5}">
                      <a16:colId xmlns:a16="http://schemas.microsoft.com/office/drawing/2014/main" val="2931969975"/>
                    </a:ext>
                  </a:extLst>
                </a:gridCol>
                <a:gridCol w="1096866">
                  <a:extLst>
                    <a:ext uri="{9D8B030D-6E8A-4147-A177-3AD203B41FA5}">
                      <a16:colId xmlns:a16="http://schemas.microsoft.com/office/drawing/2014/main" val="9250506"/>
                    </a:ext>
                  </a:extLst>
                </a:gridCol>
              </a:tblGrid>
              <a:tr h="426630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84594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Semanalmente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2,08%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84638"/>
                  </a:ext>
                </a:extLst>
              </a:tr>
              <a:tr h="18208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Quincenalmente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2650"/>
                  </a:ext>
                </a:extLst>
              </a:tr>
              <a:tr h="21302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Mensualmente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12,76%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023789"/>
                  </a:ext>
                </a:extLst>
              </a:tr>
              <a:tr h="20627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Trimestralmente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17,97%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10735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Anualmente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33,59%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248035"/>
                  </a:ext>
                </a:extLst>
              </a:tr>
              <a:tr h="13588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Más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16,41%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156497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Otros ¿Cuál?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14,06%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2322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18E6D26-027B-CCA9-5CCE-1F6DF22D669B}"/>
              </a:ext>
            </a:extLst>
          </p:cNvPr>
          <p:cNvSpPr txBox="1"/>
          <p:nvPr/>
        </p:nvSpPr>
        <p:spPr>
          <a:xfrm>
            <a:off x="0" y="6244810"/>
            <a:ext cx="6135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Q42 ¿Qué tan a menudo visitas Comfandi Pance para disfrutar de sus servicios de recreación? </a:t>
            </a:r>
            <a:endParaRPr lang="es-ES_tradnl" sz="1100" dirty="0">
              <a:solidFill>
                <a:schemeClr val="bg1"/>
              </a:solidFill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B2686A37-76D3-0CA7-E13B-7C35BDEE573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F8B661B1-9023-5AC0-D211-28CD897107C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/>
          <p:nvPr/>
        </p:nvSpPr>
        <p:spPr>
          <a:xfrm>
            <a:off x="26975" y="6065039"/>
            <a:ext cx="5522488" cy="67811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26975" y="6111677"/>
            <a:ext cx="8601600" cy="8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Q44 Si es así, ¿por qué has reducido tus visitas?</a:t>
            </a:r>
          </a:p>
          <a:p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Q45 ¿Con qué frecuencia solías visitar Comfandi Pance antes de dejar de ir?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238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28" name="Google Shape;628;p37"/>
          <p:cNvSpPr txBox="1"/>
          <p:nvPr/>
        </p:nvSpPr>
        <p:spPr>
          <a:xfrm>
            <a:off x="328012" y="1129393"/>
            <a:ext cx="239984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El </a:t>
            </a:r>
            <a:r>
              <a:rPr lang="es-ES" sz="1800" b="1" dirty="0">
                <a:solidFill>
                  <a:srgbClr val="FF0000"/>
                </a:solidFill>
                <a:latin typeface="+mj-lt"/>
                <a:ea typeface="Poppins"/>
                <a:cs typeface="Poppins"/>
                <a:sym typeface="Poppins"/>
              </a:rPr>
              <a:t>43% </a:t>
            </a: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de las personas afirma haber reducido su frecuencia de visitas al centro</a:t>
            </a:r>
            <a:endParaRPr sz="1800" dirty="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5768876" y="922896"/>
            <a:ext cx="4820175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¿Por qué ha reducido la frecuencia de visita a Comfandi Pance?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1" name="Google Shape;631;p37"/>
          <p:cNvCxnSpPr/>
          <p:nvPr/>
        </p:nvCxnSpPr>
        <p:spPr>
          <a:xfrm rot="10800000" flipH="1">
            <a:off x="2587088" y="1361611"/>
            <a:ext cx="3070500" cy="36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633" name="Google Shape;633;p3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09;p36">
            <a:extLst>
              <a:ext uri="{FF2B5EF4-FFF2-40B4-BE49-F238E27FC236}">
                <a16:creationId xmlns:a16="http://schemas.microsoft.com/office/drawing/2014/main" id="{CFE41C09-494F-0149-AD6A-4B4FC0FE844F}"/>
              </a:ext>
            </a:extLst>
          </p:cNvPr>
          <p:cNvSpPr/>
          <p:nvPr/>
        </p:nvSpPr>
        <p:spPr>
          <a:xfrm>
            <a:off x="340388" y="2805328"/>
            <a:ext cx="4131404" cy="30426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1DBFDBB-1421-0A61-C8F1-C7E650445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0125"/>
              </p:ext>
            </p:extLst>
          </p:nvPr>
        </p:nvGraphicFramePr>
        <p:xfrm>
          <a:off x="558799" y="3153737"/>
          <a:ext cx="3653693" cy="2427256"/>
        </p:xfrm>
        <a:graphic>
          <a:graphicData uri="http://schemas.openxmlformats.org/drawingml/2006/table">
            <a:tbl>
              <a:tblPr/>
              <a:tblGrid>
                <a:gridCol w="2413623">
                  <a:extLst>
                    <a:ext uri="{9D8B030D-6E8A-4147-A177-3AD203B41FA5}">
                      <a16:colId xmlns:a16="http://schemas.microsoft.com/office/drawing/2014/main" val="4031132569"/>
                    </a:ext>
                  </a:extLst>
                </a:gridCol>
                <a:gridCol w="1240070">
                  <a:extLst>
                    <a:ext uri="{9D8B030D-6E8A-4147-A177-3AD203B41FA5}">
                      <a16:colId xmlns:a16="http://schemas.microsoft.com/office/drawing/2014/main" val="2633235764"/>
                    </a:ext>
                  </a:extLst>
                </a:gridCol>
              </a:tblGrid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32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Varias veces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72522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1022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Varias veces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19,02%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26496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Una vez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22,09%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859199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Cada tres meses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28,22%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04191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98565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Menos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721703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30539DB-830E-B223-A72C-8C3F52EC458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4DD2737C-F43C-85B4-1AF5-31A234A4F2D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165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ED58569-4179-F978-22A2-D49061D2C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13"/>
          <a:stretch/>
        </p:blipFill>
        <p:spPr>
          <a:xfrm>
            <a:off x="5445498" y="1561046"/>
            <a:ext cx="6802975" cy="48648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/>
          <p:nvPr/>
        </p:nvSpPr>
        <p:spPr>
          <a:xfrm>
            <a:off x="26975" y="6358275"/>
            <a:ext cx="6859200" cy="384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9"/>
          <p:cNvSpPr/>
          <p:nvPr/>
        </p:nvSpPr>
        <p:spPr>
          <a:xfrm flipH="1">
            <a:off x="3051275" y="6523475"/>
            <a:ext cx="3834900" cy="2196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9"/>
          <p:cNvSpPr/>
          <p:nvPr/>
        </p:nvSpPr>
        <p:spPr>
          <a:xfrm>
            <a:off x="0" y="6435380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Q46 ¿Qué te motivaba a visitar Comfandi Pance anteriormente y que sientes que ya no lo hace?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67" name="Google Shape;667;p3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9"/>
          <p:cNvSpPr txBox="1"/>
          <p:nvPr/>
        </p:nvSpPr>
        <p:spPr>
          <a:xfrm>
            <a:off x="174475" y="340133"/>
            <a:ext cx="9372600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COMFANDI PANCE</a:t>
            </a:r>
          </a:p>
          <a:p>
            <a:pPr marL="12700"/>
            <a:r>
              <a:rPr lang="es-CO" sz="28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Lo que lo Motivaba a Visitar Comfandi Pance </a:t>
            </a: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38B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93FA5FFF-5DEA-03B5-CD11-67BEED10B47E}"/>
              </a:ext>
            </a:extLst>
          </p:cNvPr>
          <p:cNvSpPr/>
          <p:nvPr/>
        </p:nvSpPr>
        <p:spPr>
          <a:xfrm>
            <a:off x="10281297" y="6301101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0FA058A9-AD43-A6C7-C137-B6894FA6EDF7}"/>
              </a:ext>
            </a:extLst>
          </p:cNvPr>
          <p:cNvSpPr txBox="1"/>
          <p:nvPr/>
        </p:nvSpPr>
        <p:spPr>
          <a:xfrm>
            <a:off x="10396047" y="6343401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165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B82CDF-50FD-AA5E-BC3A-2BAFFCBC2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5"/>
          <a:stretch/>
        </p:blipFill>
        <p:spPr>
          <a:xfrm>
            <a:off x="2963917" y="1059774"/>
            <a:ext cx="8373012" cy="51951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A46A19FB-27E6-7EA5-84BC-87DBA0FD01A0}"/>
              </a:ext>
            </a:extLst>
          </p:cNvPr>
          <p:cNvSpPr/>
          <p:nvPr/>
        </p:nvSpPr>
        <p:spPr>
          <a:xfrm>
            <a:off x="46254" y="2382513"/>
            <a:ext cx="2491852" cy="1813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Google Shape;628;p37">
            <a:extLst>
              <a:ext uri="{FF2B5EF4-FFF2-40B4-BE49-F238E27FC236}">
                <a16:creationId xmlns:a16="http://schemas.microsoft.com/office/drawing/2014/main" id="{84C92B15-6E4D-7AD4-1AB5-63321A6826C4}"/>
              </a:ext>
            </a:extLst>
          </p:cNvPr>
          <p:cNvSpPr txBox="1"/>
          <p:nvPr/>
        </p:nvSpPr>
        <p:spPr>
          <a:xfrm>
            <a:off x="60906" y="2692371"/>
            <a:ext cx="2399843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rgbClr val="FF0000"/>
                </a:solidFill>
                <a:latin typeface="+mj-lt"/>
                <a:ea typeface="Poppins"/>
                <a:cs typeface="Poppins"/>
                <a:sym typeface="Poppins"/>
              </a:rPr>
              <a:t>43%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quienes han reducido su frecuencia de visitas</a:t>
            </a:r>
            <a:endParaRPr sz="1800" dirty="0">
              <a:latin typeface="+mj-lt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/>
          <p:nvPr/>
        </p:nvSpPr>
        <p:spPr>
          <a:xfrm>
            <a:off x="26975" y="6466275"/>
            <a:ext cx="6437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Q47 ¿Qué crees que podría hacer Comfandi Pance para atraer a más personas a sus servicios de recreación?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2277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Qué</a:t>
            </a: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hacer para atraer más personas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E8EC846-68D9-4919-CD2A-7F6E6A13285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4738835B-BA3F-AB18-8FE0-C39EB1E1BC2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178" name="Picture 10" descr="966.600+ Grupo Familiar Fotografías de stock, fotos e imágenes libres de  derechos - iStock | Personas, Family, Trabajo">
            <a:extLst>
              <a:ext uri="{FF2B5EF4-FFF2-40B4-BE49-F238E27FC236}">
                <a16:creationId xmlns:a16="http://schemas.microsoft.com/office/drawing/2014/main" id="{C13CE104-153E-CBB7-1551-5032D237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0" y="1041125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DCDEA5-7211-DF9C-FCBA-FC89C527FA6F}"/>
              </a:ext>
            </a:extLst>
          </p:cNvPr>
          <p:cNvSpPr txBox="1"/>
          <p:nvPr/>
        </p:nvSpPr>
        <p:spPr>
          <a:xfrm>
            <a:off x="8219052" y="2541765"/>
            <a:ext cx="4311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dk1"/>
                </a:solidFill>
                <a:latin typeface="Poppins Black"/>
                <a:cs typeface="Poppins Black"/>
              </a:rPr>
              <a:t>Paquetes promocionales y grupos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rgbClr val="2038B2"/>
                </a:solidFill>
                <a:latin typeface="Poppins Black"/>
                <a:cs typeface="Poppins Black"/>
              </a:rPr>
              <a:t>+ Actividades 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dk1"/>
                </a:solidFill>
                <a:latin typeface="Poppins Black"/>
                <a:cs typeface="Poppins Black"/>
              </a:rPr>
              <a:t>Ingreso de Comida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rgbClr val="1F37B2"/>
                </a:solidFill>
                <a:latin typeface="Poppins Black"/>
                <a:cs typeface="Poppins Black"/>
              </a:rPr>
              <a:t>Comunicación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/>
          <p:nvPr/>
        </p:nvSpPr>
        <p:spPr>
          <a:xfrm>
            <a:off x="26975" y="6466275"/>
            <a:ext cx="6437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Q47 ¿Qué crees que podría hacer Comfandi Pance para atraer a más personas a sus servicios de recreación?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2277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¿Qué</a:t>
            </a: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hacer para atraer más personas?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56FA1B2-19D8-8A7C-438A-EF6CBF9C47F0}"/>
              </a:ext>
            </a:extLst>
          </p:cNvPr>
          <p:cNvSpPr/>
          <p:nvPr/>
        </p:nvSpPr>
        <p:spPr>
          <a:xfrm>
            <a:off x="1828800" y="1041265"/>
            <a:ext cx="7606344" cy="405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E8A5460-004F-0ACF-9BBF-318BF1A3FD58}"/>
              </a:ext>
            </a:extLst>
          </p:cNvPr>
          <p:cNvSpPr/>
          <p:nvPr/>
        </p:nvSpPr>
        <p:spPr>
          <a:xfrm>
            <a:off x="1755741" y="2406869"/>
            <a:ext cx="5428715" cy="35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E8EC846-68D9-4919-CD2A-7F6E6A13285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4738835B-BA3F-AB18-8FE0-C39EB1E1BC2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5F4D21-8B17-957E-F4A2-6D5DF6E4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8"/>
          <a:stretch/>
        </p:blipFill>
        <p:spPr>
          <a:xfrm>
            <a:off x="1364386" y="963941"/>
            <a:ext cx="8056240" cy="54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29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"/>
          <p:cNvSpPr/>
          <p:nvPr/>
        </p:nvSpPr>
        <p:spPr>
          <a:xfrm>
            <a:off x="26975" y="6466275"/>
            <a:ext cx="6180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Q48 ¿Qué aspectos de los servicios de Comfandi Pance crees que podrían mejorarse?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92951" y="340133"/>
            <a:ext cx="9372600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¿Qué se Podría Mejorar?</a:t>
            </a:r>
            <a:endParaRPr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690" name="Google Shape;690;p4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3019D2-051B-9987-9B40-4C68EA60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3" y="1627425"/>
            <a:ext cx="1493903" cy="14939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472348-FFED-2B44-945A-5C9B56B67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54" y="4540977"/>
            <a:ext cx="1493903" cy="1493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324818-6584-89C4-786A-F571F950B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460" y="1623815"/>
            <a:ext cx="1493903" cy="14939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549085-53CB-347B-20EC-EAE70D2FF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460" y="4530272"/>
            <a:ext cx="1493903" cy="1493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5B8E78-FF44-3447-3E44-D87A86794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394" y="1627424"/>
            <a:ext cx="1493903" cy="14939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6052A0-C4DF-8EAB-AE12-C19C63B73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896" y="4536332"/>
            <a:ext cx="1493903" cy="14939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5C023E-0C0E-0D00-BDFA-AA614C3F4EA3}"/>
              </a:ext>
            </a:extLst>
          </p:cNvPr>
          <p:cNvSpPr txBox="1"/>
          <p:nvPr/>
        </p:nvSpPr>
        <p:spPr>
          <a:xfrm>
            <a:off x="2453868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40.6%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B640F3-4B8A-D9BA-DB5E-11D789B3C951}"/>
              </a:ext>
            </a:extLst>
          </p:cNvPr>
          <p:cNvSpPr txBox="1"/>
          <p:nvPr/>
        </p:nvSpPr>
        <p:spPr>
          <a:xfrm>
            <a:off x="2453868" y="521741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27.1%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20645-7BC5-AF58-68A4-DFBB9F0D7DDD}"/>
              </a:ext>
            </a:extLst>
          </p:cNvPr>
          <p:cNvSpPr txBox="1"/>
          <p:nvPr/>
        </p:nvSpPr>
        <p:spPr>
          <a:xfrm>
            <a:off x="6815302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26.3%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CCA54-0DB4-53DE-9F5E-745E4A8BB0F7}"/>
              </a:ext>
            </a:extLst>
          </p:cNvPr>
          <p:cNvSpPr txBox="1"/>
          <p:nvPr/>
        </p:nvSpPr>
        <p:spPr>
          <a:xfrm>
            <a:off x="6764305" y="5255163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23.2%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64F820-05CE-5349-7E4E-56DB84EB437A}"/>
              </a:ext>
            </a:extLst>
          </p:cNvPr>
          <p:cNvSpPr txBox="1"/>
          <p:nvPr/>
        </p:nvSpPr>
        <p:spPr>
          <a:xfrm>
            <a:off x="11148787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22.1%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62CBD2-4659-FD34-6F54-88E5BAB0D33E}"/>
              </a:ext>
            </a:extLst>
          </p:cNvPr>
          <p:cNvSpPr txBox="1"/>
          <p:nvPr/>
        </p:nvSpPr>
        <p:spPr>
          <a:xfrm>
            <a:off x="11128226" y="5217411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19.1%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A11B0C-7043-C3D3-5FAB-41EE5DFA3909}"/>
              </a:ext>
            </a:extLst>
          </p:cNvPr>
          <p:cNvSpPr txBox="1"/>
          <p:nvPr/>
        </p:nvSpPr>
        <p:spPr>
          <a:xfrm>
            <a:off x="699746" y="1112731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Precios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6C4737-14B8-9F05-DB91-D8D30BD39214}"/>
              </a:ext>
            </a:extLst>
          </p:cNvPr>
          <p:cNvSpPr txBox="1"/>
          <p:nvPr/>
        </p:nvSpPr>
        <p:spPr>
          <a:xfrm>
            <a:off x="556354" y="3938235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Información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38D1A91-C1BE-B2D3-EE63-5D0CED0321CA}"/>
              </a:ext>
            </a:extLst>
          </p:cNvPr>
          <p:cNvSpPr txBox="1"/>
          <p:nvPr/>
        </p:nvSpPr>
        <p:spPr>
          <a:xfrm>
            <a:off x="4777956" y="111283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Instalaciones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BEB9F9-FA1B-21E0-E37D-E563725E48F8}"/>
              </a:ext>
            </a:extLst>
          </p:cNvPr>
          <p:cNvSpPr txBox="1"/>
          <p:nvPr/>
        </p:nvSpPr>
        <p:spPr>
          <a:xfrm>
            <a:off x="4816158" y="393823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Actividades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2D2CA06-0061-EFB9-8F75-E7FC1146437F}"/>
              </a:ext>
            </a:extLst>
          </p:cNvPr>
          <p:cNvSpPr txBox="1"/>
          <p:nvPr/>
        </p:nvSpPr>
        <p:spPr>
          <a:xfrm>
            <a:off x="9178010" y="1112731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Horarios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9C159A-C838-FEDD-5773-23DB0220824F}"/>
              </a:ext>
            </a:extLst>
          </p:cNvPr>
          <p:cNvSpPr txBox="1"/>
          <p:nvPr/>
        </p:nvSpPr>
        <p:spPr>
          <a:xfrm>
            <a:off x="9178010" y="3924176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Seguridad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BBFE5B0-F245-2AF0-BC09-B77DD9B26AA7}"/>
              </a:ext>
            </a:extLst>
          </p:cNvPr>
          <p:cNvSpPr/>
          <p:nvPr/>
        </p:nvSpPr>
        <p:spPr>
          <a:xfrm>
            <a:off x="3983421" y="3429000"/>
            <a:ext cx="4046482" cy="3044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39913D0-E932-1924-8239-1492DB8981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00"/>
          <a:stretch/>
        </p:blipFill>
        <p:spPr>
          <a:xfrm rot="1662170">
            <a:off x="6153297" y="6089914"/>
            <a:ext cx="2132841" cy="1066421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DA55802A-627F-6D09-DD36-04B6AC7E4243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8A1378AF-5E7C-F7C5-6714-0590F395DCD1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/>
          <p:nvPr/>
        </p:nvSpPr>
        <p:spPr>
          <a:xfrm>
            <a:off x="26974" y="6466275"/>
            <a:ext cx="6857301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0" y="6464358"/>
            <a:ext cx="8601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Q49 ¿Hay algún servicio o actividad específica que te gustaría ver en Comfandi Pance y que actualmente no se ofrece?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04" name="Google Shape;704;p4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C2303-944D-94DC-4EFA-CA66FEDDC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3" t="21465" r="-11443" b="-413"/>
          <a:stretch/>
        </p:blipFill>
        <p:spPr>
          <a:xfrm rot="364482">
            <a:off x="6934812" y="-66372"/>
            <a:ext cx="1296940" cy="1023917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0E930AA-DDE5-B3D9-B32F-E8BE6115E414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9C8B0872-C5D8-6C76-9827-FD5A93695F4D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AFB6AA-1A94-F025-BC96-52FC1E549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097"/>
          <a:stretch/>
        </p:blipFill>
        <p:spPr>
          <a:xfrm>
            <a:off x="1658543" y="863630"/>
            <a:ext cx="8247944" cy="55835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9471550" y="4261700"/>
            <a:ext cx="2642100" cy="1959000"/>
          </a:xfrm>
          <a:prstGeom prst="roundRect">
            <a:avLst>
              <a:gd name="adj" fmla="val 12015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l="21050" r="29501"/>
          <a:stretch/>
        </p:blipFill>
        <p:spPr>
          <a:xfrm>
            <a:off x="8221800" y="1224100"/>
            <a:ext cx="3693900" cy="4650900"/>
          </a:xfrm>
          <a:prstGeom prst="roundRect">
            <a:avLst>
              <a:gd name="adj" fmla="val 12096"/>
            </a:avLst>
          </a:prstGeom>
          <a:noFill/>
          <a:ln>
            <a:noFill/>
          </a:ln>
        </p:spPr>
      </p:pic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76075" y="324688"/>
            <a:ext cx="9809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PERFIL SOCIODEMOGRÁFICO DE LOS PARTICIPANTES</a:t>
            </a:r>
            <a:endParaRPr sz="3000"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236398" y="1269674"/>
            <a:ext cx="29004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CUANTOS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50.5%	1 hijo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32.5% 	2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9.7% 	3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1.9% 	4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2.8% 	5 o más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843119" y="1503842"/>
            <a:ext cx="27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¿TIENEN HIJOS?</a:t>
            </a:r>
            <a:endParaRPr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97" name="Google Shape;97;p3"/>
          <p:cNvGraphicFramePr/>
          <p:nvPr>
            <p:extLst>
              <p:ext uri="{D42A27DB-BD31-4B8C-83A1-F6EECF244321}">
                <p14:modId xmlns:p14="http://schemas.microsoft.com/office/powerpoint/2010/main" val="54536340"/>
              </p:ext>
            </p:extLst>
          </p:nvPr>
        </p:nvGraphicFramePr>
        <p:xfrm>
          <a:off x="-871104" y="1959004"/>
          <a:ext cx="6022500" cy="38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Google Shape;98;p3"/>
          <p:cNvSpPr txBox="1"/>
          <p:nvPr/>
        </p:nvSpPr>
        <p:spPr>
          <a:xfrm>
            <a:off x="2242929" y="3262504"/>
            <a:ext cx="132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054527" y="4550336"/>
            <a:ext cx="3264142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11.9% 	Menor de 36 meses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19.2%	3 a 5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28.1% 	6 a 12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40.8%	13 a 18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288925" y="406925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3">
            <a:extLst>
              <a:ext uri="{FF2B5EF4-FFF2-40B4-BE49-F238E27FC236}">
                <a16:creationId xmlns:a16="http://schemas.microsoft.com/office/drawing/2014/main" id="{8B9C4095-5608-59F9-197E-EC24381D7C4F}"/>
              </a:ext>
            </a:extLst>
          </p:cNvPr>
          <p:cNvSpPr/>
          <p:nvPr/>
        </p:nvSpPr>
        <p:spPr>
          <a:xfrm flipH="1">
            <a:off x="3427777" y="2128874"/>
            <a:ext cx="1789492" cy="4993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93;p3">
            <a:extLst>
              <a:ext uri="{FF2B5EF4-FFF2-40B4-BE49-F238E27FC236}">
                <a16:creationId xmlns:a16="http://schemas.microsoft.com/office/drawing/2014/main" id="{DE318B5F-0737-9DCE-94AD-8CA27E658AE5}"/>
              </a:ext>
            </a:extLst>
          </p:cNvPr>
          <p:cNvSpPr/>
          <p:nvPr/>
        </p:nvSpPr>
        <p:spPr>
          <a:xfrm flipH="1" flipV="1">
            <a:off x="3711575" y="4844822"/>
            <a:ext cx="1253829" cy="375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" name="Google Shape;67;p2">
            <a:extLst>
              <a:ext uri="{FF2B5EF4-FFF2-40B4-BE49-F238E27FC236}">
                <a16:creationId xmlns:a16="http://schemas.microsoft.com/office/drawing/2014/main" id="{DFBB6791-D45F-FDA6-F376-8C664F5E77C8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DFAFE970-E809-3DF5-2071-C3B2BFBA1AF6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5086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/>
          <p:nvPr/>
        </p:nvSpPr>
        <p:spPr>
          <a:xfrm>
            <a:off x="26975" y="6466275"/>
            <a:ext cx="8887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0" y="6473915"/>
            <a:ext cx="1036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Q50 ¿Cómo evaluarías la calidad de los servicios de recreación de Comfandi Pance en comparación con otros centros recreacionales que has visitado?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292951" y="340133"/>
            <a:ext cx="109791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</p:txBody>
      </p:sp>
      <p:sp>
        <p:nvSpPr>
          <p:cNvPr id="713" name="Google Shape;713;p4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15" name="Google Shape;715;p4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F522C28-345C-D4D9-8CB0-939AEDB8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1" y="1035035"/>
            <a:ext cx="9787613" cy="525979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A729305-A41D-D92E-7BAA-1CFC7A6F4E3A}"/>
              </a:ext>
            </a:extLst>
          </p:cNvPr>
          <p:cNvSpPr/>
          <p:nvPr/>
        </p:nvSpPr>
        <p:spPr>
          <a:xfrm>
            <a:off x="609600" y="1035035"/>
            <a:ext cx="9122979" cy="18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8867-1BC6-728D-171F-2C04A5567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>
            <a:off x="9666829" y="2491209"/>
            <a:ext cx="1481958" cy="15863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F7B234-613C-AD2C-D97E-FE00EBE1EA95}"/>
              </a:ext>
            </a:extLst>
          </p:cNvPr>
          <p:cNvSpPr txBox="1"/>
          <p:nvPr/>
        </p:nvSpPr>
        <p:spPr>
          <a:xfrm>
            <a:off x="8610226" y="4068639"/>
            <a:ext cx="3505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El</a:t>
            </a:r>
            <a:r>
              <a:rPr lang="es-ES_tradnl" sz="2000" b="1" dirty="0"/>
              <a:t> </a:t>
            </a:r>
            <a:r>
              <a:rPr lang="es-ES_tradnl" sz="2800" b="1" dirty="0">
                <a:solidFill>
                  <a:srgbClr val="FF0000"/>
                </a:solidFill>
              </a:rPr>
              <a:t>57% </a:t>
            </a:r>
            <a:r>
              <a:rPr lang="es-ES_tradnl" sz="2000" dirty="0"/>
              <a:t>de las personas se encuentran satisfechas con los servicios de recreación ofrecidos por Comfandi Pance</a:t>
            </a: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C71121A8-8733-2DA1-5E05-D9F3FCBAB7D3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E73F2485-888D-31A0-AEB9-51853DAE72DB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"/>
          <p:cNvSpPr txBox="1"/>
          <p:nvPr/>
        </p:nvSpPr>
        <p:spPr>
          <a:xfrm>
            <a:off x="2684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Satisfacción con los servicios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" name="Google Shape;734;p45">
            <a:extLst>
              <a:ext uri="{FF2B5EF4-FFF2-40B4-BE49-F238E27FC236}">
                <a16:creationId xmlns:a16="http://schemas.microsoft.com/office/drawing/2014/main" id="{891FB562-1AB9-CFF9-523C-3D6884489F51}"/>
              </a:ext>
            </a:extLst>
          </p:cNvPr>
          <p:cNvSpPr/>
          <p:nvPr/>
        </p:nvSpPr>
        <p:spPr>
          <a:xfrm>
            <a:off x="60904" y="6373850"/>
            <a:ext cx="7664199" cy="369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35;p45">
            <a:extLst>
              <a:ext uri="{FF2B5EF4-FFF2-40B4-BE49-F238E27FC236}">
                <a16:creationId xmlns:a16="http://schemas.microsoft.com/office/drawing/2014/main" id="{D642AAC3-DCFE-180F-C2E0-701ADFD53FAB}"/>
              </a:ext>
            </a:extLst>
          </p:cNvPr>
          <p:cNvSpPr/>
          <p:nvPr/>
        </p:nvSpPr>
        <p:spPr>
          <a:xfrm>
            <a:off x="0" y="6373850"/>
            <a:ext cx="1036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Q52 ¿Te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Q53_1 ¿Por qué te sientes valorado/a o no 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394;p22">
            <a:extLst>
              <a:ext uri="{FF2B5EF4-FFF2-40B4-BE49-F238E27FC236}">
                <a16:creationId xmlns:a16="http://schemas.microsoft.com/office/drawing/2014/main" id="{341D88E0-43FE-7D63-59DA-E505251461CF}"/>
              </a:ext>
            </a:extLst>
          </p:cNvPr>
          <p:cNvSpPr txBox="1"/>
          <p:nvPr/>
        </p:nvSpPr>
        <p:spPr>
          <a:xfrm>
            <a:off x="7254956" y="2903792"/>
            <a:ext cx="18200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rgbClr val="7FBC71"/>
                </a:solidFill>
                <a:latin typeface="Poppins"/>
                <a:ea typeface="Poppins"/>
                <a:cs typeface="Poppins"/>
                <a:sym typeface="Poppins"/>
              </a:rPr>
              <a:t>74%</a:t>
            </a:r>
            <a:endParaRPr dirty="0">
              <a:solidFill>
                <a:srgbClr val="7FBC7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F4338106-B6F4-BB29-20FD-A6EED6E20379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72F3708B-B6D4-8B02-8816-9936EAF0A334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0EA4F58-C6AE-7542-FCDF-336E0A280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59"/>
          <a:stretch/>
        </p:blipFill>
        <p:spPr>
          <a:xfrm>
            <a:off x="820925" y="856528"/>
            <a:ext cx="8365952" cy="5459494"/>
          </a:xfrm>
          <a:prstGeom prst="rect">
            <a:avLst/>
          </a:prstGeom>
        </p:spPr>
      </p:pic>
      <p:pic>
        <p:nvPicPr>
          <p:cNvPr id="10242" name="Picture 2" descr="Diccionario global de gestos para viajeros | El viajero astuto | El Viajero  | EL PAÍS">
            <a:extLst>
              <a:ext uri="{FF2B5EF4-FFF2-40B4-BE49-F238E27FC236}">
                <a16:creationId xmlns:a16="http://schemas.microsoft.com/office/drawing/2014/main" id="{8792E919-5468-4DAF-B9B6-98FF787BA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856" y="2776517"/>
            <a:ext cx="3369144" cy="30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727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/>
          <p:nvPr/>
        </p:nvSpPr>
        <p:spPr>
          <a:xfrm>
            <a:off x="26975" y="6466275"/>
            <a:ext cx="6523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8964" y="6473915"/>
            <a:ext cx="65232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Q51_1 ¿En una escala de 1 a 5 donde 1 es muy mala y 5 es excelente, ¿cómo calificarías tu?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4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23FD22-95EA-E4C9-292E-C7C56591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9" y="114825"/>
            <a:ext cx="11747201" cy="63128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68988F-4349-040D-8129-2673306C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855" y="4534981"/>
            <a:ext cx="2208194" cy="2208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69096-00E7-4746-631B-5CE3DE589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418" y="4864544"/>
            <a:ext cx="1549068" cy="154906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C812F90-6607-162B-68BE-4622453BC9FF}"/>
              </a:ext>
            </a:extLst>
          </p:cNvPr>
          <p:cNvSpPr/>
          <p:nvPr/>
        </p:nvSpPr>
        <p:spPr>
          <a:xfrm>
            <a:off x="115613" y="4288221"/>
            <a:ext cx="3570507" cy="2125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6"/>
          <p:cNvSpPr/>
          <p:nvPr/>
        </p:nvSpPr>
        <p:spPr>
          <a:xfrm>
            <a:off x="26975" y="6312603"/>
            <a:ext cx="6532500" cy="4305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0" y="6335671"/>
            <a:ext cx="67056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Q54 ¿Qué tanto disfrutan tus familiares o amigos de los servicios de recreación de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292951" y="340133"/>
            <a:ext cx="9372600" cy="1090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  <a:p>
            <a:pPr marL="12700"/>
            <a:r>
              <a:rPr lang="es-CO" sz="28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Disfrute de los servicios</a:t>
            </a: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B3720B-FE5B-1B57-82D4-37D367AF9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24" b="6244"/>
          <a:stretch/>
        </p:blipFill>
        <p:spPr>
          <a:xfrm>
            <a:off x="683581" y="1109790"/>
            <a:ext cx="9767619" cy="5143701"/>
          </a:xfrm>
          <a:prstGeom prst="rect">
            <a:avLst/>
          </a:prstGeom>
        </p:spPr>
      </p:pic>
      <p:sp>
        <p:nvSpPr>
          <p:cNvPr id="6" name="Google Shape;88;p3">
            <a:extLst>
              <a:ext uri="{FF2B5EF4-FFF2-40B4-BE49-F238E27FC236}">
                <a16:creationId xmlns:a16="http://schemas.microsoft.com/office/drawing/2014/main" id="{DEFE25A8-96D3-9A76-24D3-ADF6F7DF9F3F}"/>
              </a:ext>
            </a:extLst>
          </p:cNvPr>
          <p:cNvSpPr/>
          <p:nvPr/>
        </p:nvSpPr>
        <p:spPr>
          <a:xfrm>
            <a:off x="8806854" y="2891142"/>
            <a:ext cx="2597442" cy="2354994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BC68F4C-B72A-3B0C-07B0-6965439DF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26431"/>
              </p:ext>
            </p:extLst>
          </p:nvPr>
        </p:nvGraphicFramePr>
        <p:xfrm>
          <a:off x="9037742" y="3165125"/>
          <a:ext cx="2101796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err="1">
                          <a:solidFill>
                            <a:srgbClr val="1F37B2"/>
                          </a:solidFill>
                          <a:effectLst/>
                          <a:latin typeface="Aptos Narrow" panose="020B0004020202020204" pitchFamily="34" charset="0"/>
                        </a:rPr>
                        <a:t>Categoria</a:t>
                      </a:r>
                      <a:endParaRPr lang="es-CO" sz="1800" b="1" i="0" u="none" strike="noStrike" dirty="0">
                        <a:solidFill>
                          <a:srgbClr val="1F37B2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1F37B2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sp>
        <p:nvSpPr>
          <p:cNvPr id="8" name="Google Shape;766;p47">
            <a:extLst>
              <a:ext uri="{FF2B5EF4-FFF2-40B4-BE49-F238E27FC236}">
                <a16:creationId xmlns:a16="http://schemas.microsoft.com/office/drawing/2014/main" id="{8AFF2115-8849-648E-8E8C-22A5F4B840DA}"/>
              </a:ext>
            </a:extLst>
          </p:cNvPr>
          <p:cNvSpPr/>
          <p:nvPr/>
        </p:nvSpPr>
        <p:spPr>
          <a:xfrm>
            <a:off x="0" y="6489539"/>
            <a:ext cx="6274676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Q55 ¿Cómo describirías el ambiente vivido de Comfandi Pance?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1FEB014-13FE-CDD4-505D-DC81704D089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A338011E-9756-43F1-E0BA-C999B7B19857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9DA947-0E8F-BC76-3425-C57D01A8E878}"/>
              </a:ext>
            </a:extLst>
          </p:cNvPr>
          <p:cNvSpPr txBox="1"/>
          <p:nvPr/>
        </p:nvSpPr>
        <p:spPr>
          <a:xfrm>
            <a:off x="9044558" y="2571079"/>
            <a:ext cx="610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14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Ambiente Comfandi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8"/>
          <p:cNvSpPr/>
          <p:nvPr/>
        </p:nvSpPr>
        <p:spPr>
          <a:xfrm>
            <a:off x="26975" y="6466275"/>
            <a:ext cx="66171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8"/>
          <p:cNvSpPr/>
          <p:nvPr/>
        </p:nvSpPr>
        <p:spPr>
          <a:xfrm>
            <a:off x="8964" y="6473915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Q57 </a:t>
            </a:r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¿Cómo describirías el ambiente y las instalaciones de Comfandi Pance?</a:t>
            </a:r>
            <a:r>
              <a:rPr lang="es-CO" sz="1100" dirty="0">
                <a:solidFill>
                  <a:schemeClr val="bg1"/>
                </a:solidFill>
                <a:effectLst/>
              </a:rPr>
              <a:t> </a:t>
            </a:r>
            <a:endParaRPr sz="11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48"/>
          <p:cNvSpPr txBox="1"/>
          <p:nvPr/>
        </p:nvSpPr>
        <p:spPr>
          <a:xfrm>
            <a:off x="282850" y="317031"/>
            <a:ext cx="9372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170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1" name="Google Shape;791;p4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93" name="Google Shape;793;p4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2163CFAD-F946-5BFF-81D3-214FBDE18420}"/>
              </a:ext>
            </a:extLst>
          </p:cNvPr>
          <p:cNvSpPr/>
          <p:nvPr/>
        </p:nvSpPr>
        <p:spPr>
          <a:xfrm>
            <a:off x="8195964" y="2592432"/>
            <a:ext cx="3614470" cy="2764609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D2B0A8D-3EAE-FC14-D07A-9C2BB8AB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84590"/>
              </p:ext>
            </p:extLst>
          </p:nvPr>
        </p:nvGraphicFramePr>
        <p:xfrm>
          <a:off x="8458871" y="3084828"/>
          <a:ext cx="3152694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4041008405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EE987965-5B93-A934-3A67-057D97F77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169104" y="962928"/>
            <a:ext cx="1000588" cy="8362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4BE655-E29F-0F86-589F-0D5FB4F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998718" y="1500959"/>
            <a:ext cx="1235091" cy="10322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BDDCC1-35AF-A954-F3D8-C11951F72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85599" y="2463997"/>
            <a:ext cx="1000588" cy="8362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D65EA4-2478-07F4-521E-07C0B227D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85305" y="3218461"/>
            <a:ext cx="1000588" cy="836283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4116D63E-70D3-077C-1E07-2D2CDF7BBE66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1BC2CF7B-CAD5-3597-73B4-28AC63FAF3F8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C8F4852-8FBF-CADD-0F43-FAB4BB284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04" y="987515"/>
            <a:ext cx="7772400" cy="54864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0CA03B9-0EB1-7914-AFE9-7C30E980C11C}"/>
              </a:ext>
            </a:extLst>
          </p:cNvPr>
          <p:cNvSpPr/>
          <p:nvPr/>
        </p:nvSpPr>
        <p:spPr>
          <a:xfrm>
            <a:off x="282850" y="1051034"/>
            <a:ext cx="7886254" cy="576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/>
          <p:nvPr/>
        </p:nvSpPr>
        <p:spPr>
          <a:xfrm>
            <a:off x="121812" y="6378925"/>
            <a:ext cx="10399043" cy="3902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60906" y="6359198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Q58_1 Basado en tu </a:t>
            </a: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experiencia</a:t>
            </a: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¿Qué tan probable es que recomiende Comfandi Pance a familiares o amigos? en una escala de 0 a 10 donde 0 es nada probable y 10 es extremadamente probable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305878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11" name="Google Shape;811;p4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13" name="Google Shape;813;p4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;p3">
            <a:extLst>
              <a:ext uri="{FF2B5EF4-FFF2-40B4-BE49-F238E27FC236}">
                <a16:creationId xmlns:a16="http://schemas.microsoft.com/office/drawing/2014/main" id="{3CEC5A76-60DD-2BC2-A446-F71D7DCEFB72}"/>
              </a:ext>
            </a:extLst>
          </p:cNvPr>
          <p:cNvSpPr/>
          <p:nvPr/>
        </p:nvSpPr>
        <p:spPr>
          <a:xfrm>
            <a:off x="7220458" y="1551500"/>
            <a:ext cx="4456533" cy="3714987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0A563830-FBE9-9A3F-C64C-BBC675B41626}"/>
              </a:ext>
            </a:extLst>
          </p:cNvPr>
          <p:cNvSpPr/>
          <p:nvPr/>
        </p:nvSpPr>
        <p:spPr>
          <a:xfrm>
            <a:off x="7610826" y="3207277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A40026"/>
                </a:solidFill>
              </a:rPr>
              <a:t>Detractores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08EA0A7-C381-0E0F-983D-B47F1EE4434D}"/>
              </a:ext>
            </a:extLst>
          </p:cNvPr>
          <p:cNvSpPr/>
          <p:nvPr/>
        </p:nvSpPr>
        <p:spPr>
          <a:xfrm>
            <a:off x="7610826" y="3963171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016736"/>
                </a:solidFill>
              </a:rPr>
              <a:t>Promotores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A9D63F2-3831-52B1-D6E9-B1013FDD2110}"/>
              </a:ext>
            </a:extLst>
          </p:cNvPr>
          <p:cNvSpPr/>
          <p:nvPr/>
        </p:nvSpPr>
        <p:spPr>
          <a:xfrm>
            <a:off x="10177564" y="3159047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A40026"/>
                </a:solidFill>
              </a:rPr>
              <a:t>10.4%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B76CF7-2D24-94F7-B083-0EC60CFAEAD4}"/>
              </a:ext>
            </a:extLst>
          </p:cNvPr>
          <p:cNvSpPr/>
          <p:nvPr/>
        </p:nvSpPr>
        <p:spPr>
          <a:xfrm>
            <a:off x="10209095" y="3923520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016736"/>
                </a:solidFill>
              </a:rPr>
              <a:t>46.6%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860BB767-FCE8-868A-9D0E-D1C049A397C3}"/>
              </a:ext>
            </a:extLst>
          </p:cNvPr>
          <p:cNvSpPr/>
          <p:nvPr/>
        </p:nvSpPr>
        <p:spPr>
          <a:xfrm>
            <a:off x="8418377" y="2306099"/>
            <a:ext cx="2239112" cy="664293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>
                <a:solidFill>
                  <a:srgbClr val="1F37B2"/>
                </a:solidFill>
              </a:rPr>
              <a:t>NPS: 36.2%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5AEA07D-4EAF-9C1B-CF8F-219E78B0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18" y="1084851"/>
            <a:ext cx="980503" cy="980503"/>
          </a:xfrm>
          <a:prstGeom prst="rect">
            <a:avLst/>
          </a:prstGeom>
        </p:spPr>
      </p:pic>
      <p:sp>
        <p:nvSpPr>
          <p:cNvPr id="16" name="Google Shape;819;p50">
            <a:extLst>
              <a:ext uri="{FF2B5EF4-FFF2-40B4-BE49-F238E27FC236}">
                <a16:creationId xmlns:a16="http://schemas.microsoft.com/office/drawing/2014/main" id="{7814D9DB-8F82-7F0E-1D4A-0647A375A871}"/>
              </a:ext>
            </a:extLst>
          </p:cNvPr>
          <p:cNvSpPr/>
          <p:nvPr/>
        </p:nvSpPr>
        <p:spPr>
          <a:xfrm>
            <a:off x="60906" y="6553794"/>
            <a:ext cx="1142723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Q59 ¿</a:t>
            </a:r>
            <a:r>
              <a:rPr lang="es-ES" sz="800" dirty="0">
                <a:solidFill>
                  <a:schemeClr val="bg1"/>
                </a:solidFill>
                <a:effectLst/>
                <a:latin typeface="+mn-lt"/>
                <a:ea typeface="Arial" panose="020B0604020202020204" pitchFamily="34" charset="0"/>
              </a:rPr>
              <a:t>Por qué sí o por qué no recomendarías Comfandi Pance a otros afiliados?</a:t>
            </a:r>
            <a:r>
              <a:rPr lang="es-CO" sz="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sz="8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BE6E0D66-3F3E-2A87-29AA-D962420AA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58650"/>
              </p:ext>
            </p:extLst>
          </p:nvPr>
        </p:nvGraphicFramePr>
        <p:xfrm>
          <a:off x="305878" y="1755890"/>
          <a:ext cx="6778126" cy="2902774"/>
        </p:xfrm>
        <a:graphic>
          <a:graphicData uri="http://schemas.openxmlformats.org/drawingml/2006/table">
            <a:tbl>
              <a:tblPr/>
              <a:tblGrid>
                <a:gridCol w="3995381">
                  <a:extLst>
                    <a:ext uri="{9D8B030D-6E8A-4147-A177-3AD203B41FA5}">
                      <a16:colId xmlns:a16="http://schemas.microsoft.com/office/drawing/2014/main" val="1047522446"/>
                    </a:ext>
                  </a:extLst>
                </a:gridCol>
                <a:gridCol w="1362238">
                  <a:extLst>
                    <a:ext uri="{9D8B030D-6E8A-4147-A177-3AD203B41FA5}">
                      <a16:colId xmlns:a16="http://schemas.microsoft.com/office/drawing/2014/main" val="1970468040"/>
                    </a:ext>
                  </a:extLst>
                </a:gridCol>
                <a:gridCol w="1420507">
                  <a:extLst>
                    <a:ext uri="{9D8B030D-6E8A-4147-A177-3AD203B41FA5}">
                      <a16:colId xmlns:a16="http://schemas.microsoft.com/office/drawing/2014/main" val="3306872536"/>
                    </a:ext>
                  </a:extLst>
                </a:gridCol>
              </a:tblGrid>
              <a:tr h="29770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967461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 calidad del servicio es 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44,01%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050564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hay una gran variedad de actividades recreativas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8212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las instalaciones están bien mantenidas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545289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el personal es amable y servicial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34,64%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012636"/>
                  </a:ext>
                </a:extLst>
              </a:tr>
              <a:tr h="26574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los precios son elevados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9,90%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031364"/>
                  </a:ext>
                </a:extLst>
              </a:tr>
              <a:tr h="17542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sng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no dejan entrar alimentación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7,29%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89757"/>
                  </a:ext>
                </a:extLst>
              </a:tr>
            </a:tbl>
          </a:graphicData>
        </a:graphic>
      </p:graphicFrame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0918B8-4E82-47B2-B402-71A81CC549B4}"/>
              </a:ext>
            </a:extLst>
          </p:cNvPr>
          <p:cNvCxnSpPr>
            <a:cxnSpLocks/>
          </p:cNvCxnSpPr>
          <p:nvPr/>
        </p:nvCxnSpPr>
        <p:spPr>
          <a:xfrm>
            <a:off x="305878" y="4876800"/>
            <a:ext cx="664167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EE9A675-4738-C934-827F-F8FFB530BD63}"/>
              </a:ext>
            </a:extLst>
          </p:cNvPr>
          <p:cNvSpPr txBox="1"/>
          <p:nvPr/>
        </p:nvSpPr>
        <p:spPr>
          <a:xfrm>
            <a:off x="908709" y="5479117"/>
            <a:ext cx="1031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Solo el </a:t>
            </a:r>
            <a:r>
              <a:rPr lang="es-ES_tradnl" sz="2400" b="1" dirty="0">
                <a:solidFill>
                  <a:srgbClr val="FF0000"/>
                </a:solidFill>
              </a:rPr>
              <a:t>18% </a:t>
            </a:r>
            <a:r>
              <a:rPr lang="es-ES_tradnl" sz="2000" dirty="0"/>
              <a:t>de las personas resalta que en su última visita algo no le gusto, lo que indica un alto índice de satisfacción 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2CE5D7-D9A6-0FE3-12AF-8FD73A89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7683">
            <a:off x="-349598" y="4568711"/>
            <a:ext cx="1310952" cy="1414056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66D279C6-130C-28BF-69EC-7CB4375FF252}"/>
              </a:ext>
            </a:extLst>
          </p:cNvPr>
          <p:cNvSpPr/>
          <p:nvPr/>
        </p:nvSpPr>
        <p:spPr>
          <a:xfrm>
            <a:off x="10586889" y="6357594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5C735DF4-C6D0-2997-7ECF-824ECA412DFC}"/>
              </a:ext>
            </a:extLst>
          </p:cNvPr>
          <p:cNvSpPr txBox="1"/>
          <p:nvPr/>
        </p:nvSpPr>
        <p:spPr>
          <a:xfrm>
            <a:off x="10701639" y="6399894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/>
          <p:nvPr/>
        </p:nvSpPr>
        <p:spPr>
          <a:xfrm>
            <a:off x="26975" y="6466275"/>
            <a:ext cx="6548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4"/>
          <p:cNvSpPr/>
          <p:nvPr/>
        </p:nvSpPr>
        <p:spPr>
          <a:xfrm>
            <a:off x="26964" y="6473915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Q64 ¿Qué aspectos de las instalaciones de Comfandi Pance crees que necesitan mejoras?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8" name="Google Shape;878;p54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5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84" name="Google Shape;884;p5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A8B1E0CE-233D-2CCE-96CB-36BAC32301B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9760526D-844F-FDDE-0C00-29BD8F4C8016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71021C-BE37-BD7D-6DEA-2A5C8C81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36" y="863630"/>
            <a:ext cx="8210550" cy="55109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/>
          <p:nvPr/>
        </p:nvSpPr>
        <p:spPr>
          <a:xfrm>
            <a:off x="26975" y="6466275"/>
            <a:ext cx="6437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Q47 ¿Qué crees que podría hacer Comfandi Pance para atraer a más personas a sus servicios de recreación?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2277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Qué</a:t>
            </a: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hacer para atraer más personas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56FA1B2-19D8-8A7C-438A-EF6CBF9C47F0}"/>
              </a:ext>
            </a:extLst>
          </p:cNvPr>
          <p:cNvSpPr/>
          <p:nvPr/>
        </p:nvSpPr>
        <p:spPr>
          <a:xfrm>
            <a:off x="1828800" y="1041265"/>
            <a:ext cx="7606344" cy="405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E8A5460-004F-0ACF-9BBF-318BF1A3FD58}"/>
              </a:ext>
            </a:extLst>
          </p:cNvPr>
          <p:cNvSpPr/>
          <p:nvPr/>
        </p:nvSpPr>
        <p:spPr>
          <a:xfrm>
            <a:off x="1755741" y="2406869"/>
            <a:ext cx="5428715" cy="35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E8EC846-68D9-4919-CD2A-7F6E6A13285F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4738835B-BA3F-AB18-8FE0-C39EB1E1BC29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5F4D21-8B17-957E-F4A2-6D5DF6E44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8"/>
          <a:stretch/>
        </p:blipFill>
        <p:spPr>
          <a:xfrm>
            <a:off x="1364386" y="963941"/>
            <a:ext cx="8056240" cy="5494674"/>
          </a:xfrm>
          <a:prstGeom prst="rect">
            <a:avLst/>
          </a:prstGeom>
        </p:spPr>
      </p:pic>
      <p:pic>
        <p:nvPicPr>
          <p:cNvPr id="7176" name="Picture 8" descr="Centro Campestre Comfandi Pance | Comfandi">
            <a:extLst>
              <a:ext uri="{FF2B5EF4-FFF2-40B4-BE49-F238E27FC236}">
                <a16:creationId xmlns:a16="http://schemas.microsoft.com/office/drawing/2014/main" id="{98EFF810-B6C0-5A9E-3057-7FADF987A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9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5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6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5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5758475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COMUNICACIÓN Y PUBLICIDAD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-9650" y="6112800"/>
            <a:ext cx="10215900" cy="7200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308430" y="309214"/>
            <a:ext cx="973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MEDIOS DE COMUNICACIÓN</a:t>
            </a:r>
            <a:endParaRPr sz="30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200" y="28688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200" y="37490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1200" y="469101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t="12648" b="12342"/>
          <a:stretch/>
        </p:blipFill>
        <p:spPr>
          <a:xfrm>
            <a:off x="5066015" y="5404414"/>
            <a:ext cx="47993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5791200" y="2004804"/>
            <a:ext cx="9171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46%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1200" y="1816414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1200" y="19050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40724" y="6181625"/>
            <a:ext cx="1016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Q10 De los siguientes medios de comunicación ¿Cuál utiliza con mayor frecuencia?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Q11 ¿En cuál/es redes sociales tiene cuenta activa?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Q12 ¿En qué buscadores, páginas web o redes sociales buscas información, opiniones de viajes y/o para hacer compras de planes turísticos?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200" y="4710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71200" y="5416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200" y="3948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1200" y="30336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828800" y="2148529"/>
            <a:ext cx="9171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77%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18%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1%</a:t>
            </a:r>
            <a:endParaRPr sz="24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30225" y="1066800"/>
            <a:ext cx="354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Medios de comunicación de mayor uso: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114800" y="1259369"/>
            <a:ext cx="3352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Redes sociales activas: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30086" y="1816421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64502" y="5274588"/>
            <a:ext cx="630995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711" y="286476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5">
            <a:alphaModFix/>
          </a:blip>
          <a:srcRect t="12648" b="12342"/>
          <a:stretch/>
        </p:blipFill>
        <p:spPr>
          <a:xfrm>
            <a:off x="8620086" y="4520295"/>
            <a:ext cx="71990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086" y="367372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7783961" y="1074611"/>
            <a:ext cx="392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¿Dónde busca información sobre recreación y turismo: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9448799" y="1975835"/>
            <a:ext cx="1348199" cy="383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86.5%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37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16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3">
            <a:extLst>
              <a:ext uri="{FF2B5EF4-FFF2-40B4-BE49-F238E27FC236}">
                <a16:creationId xmlns:a16="http://schemas.microsoft.com/office/drawing/2014/main" id="{9A3D45D0-CED2-5CE5-1057-D1BB3BD16D63}"/>
              </a:ext>
            </a:extLst>
          </p:cNvPr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5" name="Google Shape;91;p3">
            <a:extLst>
              <a:ext uri="{FF2B5EF4-FFF2-40B4-BE49-F238E27FC236}">
                <a16:creationId xmlns:a16="http://schemas.microsoft.com/office/drawing/2014/main" id="{B1FEA422-55D4-89EE-A27F-3B0F3915A42E}"/>
              </a:ext>
            </a:extLst>
          </p:cNvPr>
          <p:cNvSpPr txBox="1">
            <a:spLocks/>
          </p:cNvSpPr>
          <p:nvPr/>
        </p:nvSpPr>
        <p:spPr>
          <a:xfrm>
            <a:off x="276075" y="324688"/>
            <a:ext cx="98091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>
              <a:buSzPts val="1400"/>
              <a:buNone/>
              <a:defRPr sz="3000" b="1">
                <a:solidFill>
                  <a:srgbClr val="2038B2"/>
                </a:solidFill>
                <a:latin typeface="Poppins"/>
                <a:ea typeface="Poppins"/>
                <a:cs typeface="Poppins"/>
                <a:sym typeface="Trebuchet MS"/>
              </a:defRPr>
            </a:lvl1pPr>
            <a:lvl2pPr>
              <a:buSzPts val="1400"/>
              <a:buNone/>
              <a:defRPr sz="1800"/>
            </a:lvl2pPr>
            <a:lvl3pPr>
              <a:buSzPts val="1400"/>
              <a:buNone/>
              <a:defRPr sz="1800"/>
            </a:lvl3pPr>
            <a:lvl4pPr>
              <a:buSzPts val="1400"/>
              <a:buNone/>
              <a:defRPr sz="1800"/>
            </a:lvl4pPr>
            <a:lvl5pPr>
              <a:buSzPts val="1400"/>
              <a:buNone/>
              <a:defRPr sz="1800"/>
            </a:lvl5pPr>
            <a:lvl6pPr>
              <a:buSzPts val="1400"/>
              <a:buNone/>
              <a:defRPr sz="1800"/>
            </a:lvl6pPr>
            <a:lvl7pPr>
              <a:buSzPts val="1400"/>
              <a:buNone/>
              <a:defRPr sz="1800"/>
            </a:lvl7pPr>
            <a:lvl8pPr>
              <a:buSzPts val="1400"/>
              <a:buNone/>
              <a:defRPr sz="1800"/>
            </a:lvl8pPr>
            <a:lvl9pPr>
              <a:buSzPts val="1400"/>
              <a:buNone/>
              <a:defRPr sz="1800"/>
            </a:lvl9pPr>
          </a:lstStyle>
          <a:p>
            <a:r>
              <a:rPr lang="es-ES_tradnl" dirty="0"/>
              <a:t>INFORMACIÓN SECUNDARIA </a:t>
            </a:r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B10B8CB7-7CDF-D6F4-7856-7CF7E341DFD0}"/>
              </a:ext>
            </a:extLst>
          </p:cNvPr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05;p3">
            <a:extLst>
              <a:ext uri="{FF2B5EF4-FFF2-40B4-BE49-F238E27FC236}">
                <a16:creationId xmlns:a16="http://schemas.microsoft.com/office/drawing/2014/main" id="{88DBB674-933C-3563-C857-862F346A81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288925" y="406925"/>
            <a:ext cx="676474" cy="392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040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/>
          <p:nvPr/>
        </p:nvSpPr>
        <p:spPr>
          <a:xfrm>
            <a:off x="26974" y="6100386"/>
            <a:ext cx="8150073" cy="63513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57"/>
          <p:cNvSpPr/>
          <p:nvPr/>
        </p:nvSpPr>
        <p:spPr>
          <a:xfrm>
            <a:off x="0" y="6093973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Q67 ¿Has visto alguna publicidad o comunicación sobre el centro recreacional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57"/>
          <p:cNvSpPr txBox="1"/>
          <p:nvPr/>
        </p:nvSpPr>
        <p:spPr>
          <a:xfrm>
            <a:off x="249525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23" name="Google Shape;923;p5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5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25" name="Google Shape;925;p5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CBA048-FA36-4662-76B2-F7AEA5C23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8" t="20496" r="21907" b="18532"/>
          <a:stretch/>
        </p:blipFill>
        <p:spPr>
          <a:xfrm>
            <a:off x="165008" y="1226346"/>
            <a:ext cx="5313204" cy="40078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8FC122-51BE-2A4C-BF9E-EAAFDC27D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4" t="46801" r="6896" b="48465"/>
          <a:stretch/>
        </p:blipFill>
        <p:spPr>
          <a:xfrm>
            <a:off x="2821610" y="5170037"/>
            <a:ext cx="1029919" cy="4845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8AD99C-6E72-AB92-9DA0-EC07046E70F0}"/>
              </a:ext>
            </a:extLst>
          </p:cNvPr>
          <p:cNvSpPr txBox="1"/>
          <p:nvPr/>
        </p:nvSpPr>
        <p:spPr>
          <a:xfrm>
            <a:off x="8874587" y="450318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4.2%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9392405-9514-40BD-4002-C3A21F3B0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981" y="4229180"/>
            <a:ext cx="1068176" cy="10681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5A76CCB-1107-4B9C-6CDD-AA8362EDBA29}"/>
              </a:ext>
            </a:extLst>
          </p:cNvPr>
          <p:cNvSpPr txBox="1"/>
          <p:nvPr/>
        </p:nvSpPr>
        <p:spPr>
          <a:xfrm>
            <a:off x="7623677" y="375888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9.6%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CE5C1B-78F2-D9D3-A252-CFA8B04D3D3A}"/>
              </a:ext>
            </a:extLst>
          </p:cNvPr>
          <p:cNvSpPr txBox="1"/>
          <p:nvPr/>
        </p:nvSpPr>
        <p:spPr>
          <a:xfrm>
            <a:off x="10160096" y="52973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3.9%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C585D9C-E356-241D-E37B-9A1A65752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75" y="5631654"/>
            <a:ext cx="1068174" cy="10681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17825C8-0AD2-7195-6C21-8E6BE15F2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587" y="4964848"/>
            <a:ext cx="1068174" cy="10681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31DB6DE-05C1-EDCD-133F-F3DDAF65A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963" y="2725553"/>
            <a:ext cx="1068174" cy="106817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6B7C48A-DAE3-3874-DA60-566237B4F099}"/>
              </a:ext>
            </a:extLst>
          </p:cNvPr>
          <p:cNvSpPr txBox="1"/>
          <p:nvPr/>
        </p:nvSpPr>
        <p:spPr>
          <a:xfrm>
            <a:off x="6569414" y="3038334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9.9%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5946E20-94D0-66B8-2F53-FA62D7D62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075" y="3488203"/>
            <a:ext cx="1068174" cy="106817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A9D99E5-FF78-8EDA-C8E5-2A82BB9BA038}"/>
              </a:ext>
            </a:extLst>
          </p:cNvPr>
          <p:cNvSpPr txBox="1"/>
          <p:nvPr/>
        </p:nvSpPr>
        <p:spPr>
          <a:xfrm>
            <a:off x="5206512" y="227317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15.10%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04460A-391A-2246-E01C-23CF5525103D}"/>
              </a:ext>
            </a:extLst>
          </p:cNvPr>
          <p:cNvSpPr txBox="1"/>
          <p:nvPr/>
        </p:nvSpPr>
        <p:spPr>
          <a:xfrm>
            <a:off x="0" y="627213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Q68_1 ¿Dónde la viste?</a:t>
            </a:r>
          </a:p>
        </p:txBody>
      </p:sp>
      <p:sp>
        <p:nvSpPr>
          <p:cNvPr id="28" name="Google Shape;88;p3">
            <a:extLst>
              <a:ext uri="{FF2B5EF4-FFF2-40B4-BE49-F238E27FC236}">
                <a16:creationId xmlns:a16="http://schemas.microsoft.com/office/drawing/2014/main" id="{7D44DA47-AD6B-1C4B-9AC8-6A30DCAFA2F8}"/>
              </a:ext>
            </a:extLst>
          </p:cNvPr>
          <p:cNvSpPr/>
          <p:nvPr/>
        </p:nvSpPr>
        <p:spPr>
          <a:xfrm>
            <a:off x="7972496" y="1070059"/>
            <a:ext cx="3378676" cy="2164673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FCC8D24-41BF-1F31-CD91-A47D84C9E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7067" y="75611"/>
            <a:ext cx="1234934" cy="1234934"/>
          </a:xfrm>
          <a:prstGeom prst="rect">
            <a:avLst/>
          </a:prstGeom>
        </p:spPr>
      </p:pic>
      <p:sp>
        <p:nvSpPr>
          <p:cNvPr id="31" name="Google Shape;947;p59">
            <a:extLst>
              <a:ext uri="{FF2B5EF4-FFF2-40B4-BE49-F238E27FC236}">
                <a16:creationId xmlns:a16="http://schemas.microsoft.com/office/drawing/2014/main" id="{674CDAAD-940A-9489-A11E-A1BF866AC92A}"/>
              </a:ext>
            </a:extLst>
          </p:cNvPr>
          <p:cNvSpPr/>
          <p:nvPr/>
        </p:nvSpPr>
        <p:spPr>
          <a:xfrm>
            <a:off x="0" y="6451694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Q69 ¿Qué opinas de la comunicación y publicidad de Comfandi Pance en general?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515E223-727C-E166-28F9-5BD1B2EB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35" t="51504" r="6290" b="43839"/>
          <a:stretch/>
        </p:blipFill>
        <p:spPr>
          <a:xfrm>
            <a:off x="2144372" y="5297356"/>
            <a:ext cx="1028847" cy="484561"/>
          </a:xfrm>
          <a:prstGeom prst="rect">
            <a:avLst/>
          </a:prstGeom>
        </p:spPr>
      </p:pic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1F416D86-3324-796B-2DB1-FFBC28AA6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61251"/>
              </p:ext>
            </p:extLst>
          </p:nvPr>
        </p:nvGraphicFramePr>
        <p:xfrm>
          <a:off x="8452829" y="1552314"/>
          <a:ext cx="2617078" cy="1441475"/>
        </p:xfrm>
        <a:graphic>
          <a:graphicData uri="http://schemas.openxmlformats.org/drawingml/2006/table">
            <a:tbl>
              <a:tblPr/>
              <a:tblGrid>
                <a:gridCol w="1308539">
                  <a:extLst>
                    <a:ext uri="{9D8B030D-6E8A-4147-A177-3AD203B41FA5}">
                      <a16:colId xmlns:a16="http://schemas.microsoft.com/office/drawing/2014/main" val="1608436603"/>
                    </a:ext>
                  </a:extLst>
                </a:gridCol>
                <a:gridCol w="1308539">
                  <a:extLst>
                    <a:ext uri="{9D8B030D-6E8A-4147-A177-3AD203B41FA5}">
                      <a16:colId xmlns:a16="http://schemas.microsoft.com/office/drawing/2014/main" val="3244188531"/>
                    </a:ext>
                  </a:extLst>
                </a:gridCol>
              </a:tblGrid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227551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36,67%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20324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8279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30,83%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56406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52097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55070850-A315-CAF8-E3F4-6490314AD17B}"/>
              </a:ext>
            </a:extLst>
          </p:cNvPr>
          <p:cNvSpPr/>
          <p:nvPr/>
        </p:nvSpPr>
        <p:spPr>
          <a:xfrm>
            <a:off x="8338079" y="6190999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E8056DD-D6FE-00CB-CC8E-BEE5BECB63E6}"/>
              </a:ext>
            </a:extLst>
          </p:cNvPr>
          <p:cNvSpPr txBox="1"/>
          <p:nvPr/>
        </p:nvSpPr>
        <p:spPr>
          <a:xfrm>
            <a:off x="8452829" y="6233299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0"/>
          <p:cNvSpPr/>
          <p:nvPr/>
        </p:nvSpPr>
        <p:spPr>
          <a:xfrm>
            <a:off x="26974" y="6378378"/>
            <a:ext cx="7902920" cy="36149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0"/>
          <p:cNvSpPr/>
          <p:nvPr/>
        </p:nvSpPr>
        <p:spPr>
          <a:xfrm>
            <a:off x="0" y="6378378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Q70_1 ¿Qué aspectos de la publicidad de Comfandi Pance no te gustaron?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p60"/>
          <p:cNvSpPr txBox="1"/>
          <p:nvPr/>
        </p:nvSpPr>
        <p:spPr>
          <a:xfrm>
            <a:off x="3117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Concepto sobre la publicidad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71" name="Google Shape;971;p6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73" name="Google Shape;973;p6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F95E37B8-C272-B0E2-F11C-C92F109FB880}"/>
              </a:ext>
            </a:extLst>
          </p:cNvPr>
          <p:cNvSpPr/>
          <p:nvPr/>
        </p:nvSpPr>
        <p:spPr>
          <a:xfrm>
            <a:off x="6486061" y="2753259"/>
            <a:ext cx="5237140" cy="2764235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9;p61">
            <a:extLst>
              <a:ext uri="{FF2B5EF4-FFF2-40B4-BE49-F238E27FC236}">
                <a16:creationId xmlns:a16="http://schemas.microsoft.com/office/drawing/2014/main" id="{BE1AE84C-B5A6-8A8A-3445-BF7382E9C9DB}"/>
              </a:ext>
            </a:extLst>
          </p:cNvPr>
          <p:cNvSpPr/>
          <p:nvPr/>
        </p:nvSpPr>
        <p:spPr>
          <a:xfrm>
            <a:off x="0" y="65282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Q71_1 ¿Qué tipo de mensajes o información crees que podría atraer a más potenciales compradores a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DF94711-7AAF-714A-84E2-41F8A8B4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08568"/>
              </p:ext>
            </p:extLst>
          </p:nvPr>
        </p:nvGraphicFramePr>
        <p:xfrm>
          <a:off x="6991981" y="3132314"/>
          <a:ext cx="4401146" cy="2024067"/>
        </p:xfrm>
        <a:graphic>
          <a:graphicData uri="http://schemas.openxmlformats.org/drawingml/2006/table">
            <a:tbl>
              <a:tblPr/>
              <a:tblGrid>
                <a:gridCol w="3180870">
                  <a:extLst>
                    <a:ext uri="{9D8B030D-6E8A-4147-A177-3AD203B41FA5}">
                      <a16:colId xmlns:a16="http://schemas.microsoft.com/office/drawing/2014/main" val="2821372132"/>
                    </a:ext>
                  </a:extLst>
                </a:gridCol>
                <a:gridCol w="1220276">
                  <a:extLst>
                    <a:ext uri="{9D8B030D-6E8A-4147-A177-3AD203B41FA5}">
                      <a16:colId xmlns:a16="http://schemas.microsoft.com/office/drawing/2014/main" val="432073035"/>
                    </a:ext>
                  </a:extLst>
                </a:gridCol>
              </a:tblGrid>
              <a:tr h="544566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07537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Promociones y descuentos exclusivos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45,31%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70402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Información detallada sobre las actividades y servicios ofrecidos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21860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Programas y actividades especiales para diferentes edades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57511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C2BAB883-D0D7-7951-1194-76C352791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6007" y="1340506"/>
            <a:ext cx="1648318" cy="1648318"/>
          </a:xfrm>
          <a:prstGeom prst="rect">
            <a:avLst/>
          </a:prstGeom>
        </p:spPr>
      </p:pic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2DBF6C8A-D73D-1ED0-C62C-AA15EDA8BEB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A3F1B981-3107-5FB0-9A43-E687F707C61E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1C89EEE-BAB0-311F-4597-8C804B42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1" y="1149321"/>
            <a:ext cx="7902919" cy="520991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Centro Recreativo Comfandi El Lago | Comfandi">
            <a:extLst>
              <a:ext uri="{FF2B5EF4-FFF2-40B4-BE49-F238E27FC236}">
                <a16:creationId xmlns:a16="http://schemas.microsoft.com/office/drawing/2014/main" id="{722A95F2-B3DD-362C-6999-31215B03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17E7A9A-2CB0-5159-1E94-5B72175F32A3}"/>
              </a:ext>
            </a:extLst>
          </p:cNvPr>
          <p:cNvSpPr txBox="1">
            <a:spLocks/>
          </p:cNvSpPr>
          <p:nvPr/>
        </p:nvSpPr>
        <p:spPr>
          <a:xfrm>
            <a:off x="356300" y="336332"/>
            <a:ext cx="2008528" cy="2049516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4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-50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6989143" y="4934489"/>
            <a:ext cx="6732300" cy="15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7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1. VARIABLES DIAGNÓSTICO</a:t>
            </a:r>
            <a:endParaRPr sz="47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-9650" y="6466275"/>
            <a:ext cx="4430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397474" y="93825"/>
            <a:ext cx="4888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0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000" b="0" dirty="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</a:t>
            </a:r>
            <a:r>
              <a:rPr lang="es-CO" sz="3000" b="0" dirty="0" err="1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of</a:t>
            </a:r>
            <a:r>
              <a:rPr lang="es-CO" sz="3000" b="0" dirty="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 </a:t>
            </a:r>
            <a:r>
              <a:rPr lang="es-CO" sz="3000" b="0" dirty="0" err="1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Mind</a:t>
            </a:r>
            <a:endParaRPr sz="3000" b="0" dirty="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965" y="646627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Q13 ¿Qué centros recreacionales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D3C1BA-8097-A110-4771-FF2C151CD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05" t="10802" r="15236" b="12030"/>
          <a:stretch/>
        </p:blipFill>
        <p:spPr>
          <a:xfrm>
            <a:off x="468800" y="1090085"/>
            <a:ext cx="5921276" cy="5360890"/>
          </a:xfrm>
          <a:prstGeom prst="rect">
            <a:avLst/>
          </a:prstGeom>
        </p:spPr>
      </p:pic>
      <p:graphicFrame>
        <p:nvGraphicFramePr>
          <p:cNvPr id="4" name="Google Shape;158;p6">
            <a:extLst>
              <a:ext uri="{FF2B5EF4-FFF2-40B4-BE49-F238E27FC236}">
                <a16:creationId xmlns:a16="http://schemas.microsoft.com/office/drawing/2014/main" id="{B0A92EE6-1809-733A-341B-CD2131282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770843"/>
              </p:ext>
            </p:extLst>
          </p:nvPr>
        </p:nvGraphicFramePr>
        <p:xfrm>
          <a:off x="6189464" y="4589921"/>
          <a:ext cx="3625362" cy="1594485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3049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6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recreativo</a:t>
                      </a:r>
                      <a:endParaRPr sz="1100" b="1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0" i="0" u="none" strike="noStrike" cap="none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Acuaparque de la Caña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Ninguno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Recreacional Yanaconas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Pance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Tardes caleñas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Parque del Café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Lago Calima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854359EA-9402-D8DF-89DF-51B6772CEE41}"/>
              </a:ext>
            </a:extLst>
          </p:cNvPr>
          <p:cNvSpPr/>
          <p:nvPr/>
        </p:nvSpPr>
        <p:spPr>
          <a:xfrm>
            <a:off x="10260250" y="632873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9;p2">
            <a:extLst>
              <a:ext uri="{FF2B5EF4-FFF2-40B4-BE49-F238E27FC236}">
                <a16:creationId xmlns:a16="http://schemas.microsoft.com/office/drawing/2014/main" id="{87EC5092-216D-82E8-25E1-F6A76210EB96}"/>
              </a:ext>
            </a:extLst>
          </p:cNvPr>
          <p:cNvSpPr txBox="1"/>
          <p:nvPr/>
        </p:nvSpPr>
        <p:spPr>
          <a:xfrm>
            <a:off x="10375000" y="637103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" name="Google Shape;167;p7">
            <a:extLst>
              <a:ext uri="{FF2B5EF4-FFF2-40B4-BE49-F238E27FC236}">
                <a16:creationId xmlns:a16="http://schemas.microsoft.com/office/drawing/2014/main" id="{457D63E8-4318-8DD6-5F30-D97FBE315BFC}"/>
              </a:ext>
            </a:extLst>
          </p:cNvPr>
          <p:cNvSpPr/>
          <p:nvPr/>
        </p:nvSpPr>
        <p:spPr>
          <a:xfrm>
            <a:off x="8617123" y="1774117"/>
            <a:ext cx="2164800" cy="24471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178;p7">
            <a:extLst>
              <a:ext uri="{FF2B5EF4-FFF2-40B4-BE49-F238E27FC236}">
                <a16:creationId xmlns:a16="http://schemas.microsoft.com/office/drawing/2014/main" id="{6F63272B-A0E6-6B96-D209-423F31B9F2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45367"/>
          <a:stretch/>
        </p:blipFill>
        <p:spPr>
          <a:xfrm flipH="1">
            <a:off x="7323123" y="656917"/>
            <a:ext cx="3357300" cy="3471000"/>
          </a:xfrm>
          <a:prstGeom prst="roundRect">
            <a:avLst>
              <a:gd name="adj" fmla="val 10354"/>
            </a:avLst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59D557E-7AF1-5D5A-80B5-1102668863C6}"/>
              </a:ext>
            </a:extLst>
          </p:cNvPr>
          <p:cNvSpPr txBox="1"/>
          <p:nvPr/>
        </p:nvSpPr>
        <p:spPr>
          <a:xfrm>
            <a:off x="7561748" y="6328735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bg2"/>
                </a:solidFill>
              </a:rPr>
              <a:t>COMFANDI TOTAL 26%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-9650" y="6466275"/>
            <a:ext cx="5835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2461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 dirty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Conocimiento Ayudado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8965" y="647392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Q14 ¿De los siguientes centros recreacionales cuales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7;p2">
            <a:extLst>
              <a:ext uri="{FF2B5EF4-FFF2-40B4-BE49-F238E27FC236}">
                <a16:creationId xmlns:a16="http://schemas.microsoft.com/office/drawing/2014/main" id="{2DFD9ABC-A9B1-86ED-3846-696F6D12A710}"/>
              </a:ext>
            </a:extLst>
          </p:cNvPr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C4BE65FE-BED3-33CF-4001-8E65D503FCAC}"/>
              </a:ext>
            </a:extLst>
          </p:cNvPr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3B0E4BC-DEEC-6EC1-41C3-4F645CE36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5" y="1114131"/>
            <a:ext cx="11603121" cy="50662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/>
          <p:nvPr/>
        </p:nvSpPr>
        <p:spPr>
          <a:xfrm>
            <a:off x="26975" y="6466275"/>
            <a:ext cx="6141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65433" y="6430742"/>
            <a:ext cx="11194535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Q28 ¿Has utilizado los servicios de algún centro recreacional en los últimos 3 meses?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22"/>
          <p:cNvSpPr txBox="1">
            <a:spLocks noGrp="1"/>
          </p:cNvSpPr>
          <p:nvPr>
            <p:ph type="title"/>
          </p:nvPr>
        </p:nvSpPr>
        <p:spPr>
          <a:xfrm>
            <a:off x="243793" y="85387"/>
            <a:ext cx="9739800" cy="10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3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000" b="0" dirty="0">
                <a:solidFill>
                  <a:srgbClr val="0C0C0C"/>
                </a:solidFill>
                <a:latin typeface="Poppins Black"/>
                <a:cs typeface="Poppins Black"/>
                <a:sym typeface="Poppins Black"/>
              </a:rPr>
              <a:t>Uso del Servicio</a:t>
            </a:r>
            <a:endParaRPr sz="3000" b="0" dirty="0">
              <a:solidFill>
                <a:srgbClr val="0C0C0C"/>
              </a:solidFill>
              <a:latin typeface="Poppins Black"/>
              <a:cs typeface="Poppins Black"/>
              <a:sym typeface="Poppins Black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198911" y="1702603"/>
            <a:ext cx="46482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¿Visitó un centro recreativo en los últimos 3 meses?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93" name="Google Shape;393;p22"/>
          <p:cNvGraphicFramePr/>
          <p:nvPr>
            <p:extLst>
              <p:ext uri="{D42A27DB-BD31-4B8C-83A1-F6EECF244321}">
                <p14:modId xmlns:p14="http://schemas.microsoft.com/office/powerpoint/2010/main" val="3696376040"/>
              </p:ext>
            </p:extLst>
          </p:nvPr>
        </p:nvGraphicFramePr>
        <p:xfrm>
          <a:off x="-365664" y="2371592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4" name="Google Shape;394;p22"/>
          <p:cNvSpPr txBox="1"/>
          <p:nvPr/>
        </p:nvSpPr>
        <p:spPr>
          <a:xfrm>
            <a:off x="2426380" y="3663821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54.9%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Google Shape;67;p2">
            <a:extLst>
              <a:ext uri="{FF2B5EF4-FFF2-40B4-BE49-F238E27FC236}">
                <a16:creationId xmlns:a16="http://schemas.microsoft.com/office/drawing/2014/main" id="{3B0D4B1A-6341-EED5-DBDD-BFE17CF65AB8}"/>
              </a:ext>
            </a:extLst>
          </p:cNvPr>
          <p:cNvSpPr/>
          <p:nvPr/>
        </p:nvSpPr>
        <p:spPr>
          <a:xfrm>
            <a:off x="10486779" y="63766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9;p2">
            <a:extLst>
              <a:ext uri="{FF2B5EF4-FFF2-40B4-BE49-F238E27FC236}">
                <a16:creationId xmlns:a16="http://schemas.microsoft.com/office/drawing/2014/main" id="{E64D7A57-F63E-F7E9-4F16-BBE88A5606F2}"/>
              </a:ext>
            </a:extLst>
          </p:cNvPr>
          <p:cNvSpPr txBox="1"/>
          <p:nvPr/>
        </p:nvSpPr>
        <p:spPr>
          <a:xfrm>
            <a:off x="10601529" y="64189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A49C5DC-90C0-A186-23B8-C7B4BFD9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11" y="1575741"/>
            <a:ext cx="6141900" cy="46064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46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Theme blue">
      <a:dk1>
        <a:srgbClr val="898989"/>
      </a:dk1>
      <a:lt1>
        <a:srgbClr val="FFFFFF"/>
      </a:lt1>
      <a:dk2>
        <a:srgbClr val="272829"/>
      </a:dk2>
      <a:lt2>
        <a:srgbClr val="FFFFFF"/>
      </a:lt2>
      <a:accent1>
        <a:srgbClr val="23C35E"/>
      </a:accent1>
      <a:accent2>
        <a:srgbClr val="159596"/>
      </a:accent2>
      <a:accent3>
        <a:srgbClr val="1264C3"/>
      </a:accent3>
      <a:accent4>
        <a:srgbClr val="0547A3"/>
      </a:accent4>
      <a:accent5>
        <a:srgbClr val="153789"/>
      </a:accent5>
      <a:accent6>
        <a:srgbClr val="A4ACB5"/>
      </a:accent6>
      <a:hlink>
        <a:srgbClr val="32A79F"/>
      </a:hlink>
      <a:folHlink>
        <a:srgbClr val="89E1DE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2493</Words>
  <Application>Microsoft Macintosh PowerPoint</Application>
  <PresentationFormat>Panorámica</PresentationFormat>
  <Paragraphs>604</Paragraphs>
  <Slides>52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65" baseType="lpstr">
      <vt:lpstr>Poppins Black</vt:lpstr>
      <vt:lpstr>Trebuchet MS</vt:lpstr>
      <vt:lpstr>Calibri</vt:lpstr>
      <vt:lpstr>Poppins</vt:lpstr>
      <vt:lpstr>Helvetica Neue</vt:lpstr>
      <vt:lpstr>Lato Light</vt:lpstr>
      <vt:lpstr>Montserrat Black</vt:lpstr>
      <vt:lpstr>Aptos Narrow</vt:lpstr>
      <vt:lpstr>Poppins Medium</vt:lpstr>
      <vt:lpstr>Arial</vt:lpstr>
      <vt:lpstr>Arial Rounded</vt:lpstr>
      <vt:lpstr>Office Theme</vt:lpstr>
      <vt:lpstr>1_Office Theme</vt:lpstr>
      <vt:lpstr>Presentación de PowerPoint</vt:lpstr>
      <vt:lpstr>Presentación de PowerPoint</vt:lpstr>
      <vt:lpstr>PERFIL SOCIOECONÓMICO</vt:lpstr>
      <vt:lpstr>PERFIL SOCIODEMOGRÁFICO DE LOS PARTICIPANTES</vt:lpstr>
      <vt:lpstr>Presentación de PowerPoint</vt:lpstr>
      <vt:lpstr>Presentación de PowerPoint</vt:lpstr>
      <vt:lpstr>CENTROS RECREATIVOS Top of Mind</vt:lpstr>
      <vt:lpstr>CENTROS RECREATIVOS Conocimiento Ayudado</vt:lpstr>
      <vt:lpstr>CENTROS RECREATIVOS Uso del Servicio</vt:lpstr>
      <vt:lpstr>CENTROS RECREATIVOS Uso del Servicio en los  Últimos 3 Meses</vt:lpstr>
      <vt:lpstr>CENTROS RECREATIVOS Uso del Servicio en los  Últimos 3 Meses</vt:lpstr>
      <vt:lpstr>CENTROS RECREATIVOS Top of Heard / Intención de Visita </vt:lpstr>
      <vt:lpstr>Presentación de PowerPoint</vt:lpstr>
      <vt:lpstr>Presentación de PowerPoint</vt:lpstr>
      <vt:lpstr>Presentación de PowerPoint</vt:lpstr>
      <vt:lpstr>CENTROS RECREATIVOS Planeación de la Visita</vt:lpstr>
      <vt:lpstr>CENTROS RECREATIVOS Acompañantes Preferidos</vt:lpstr>
      <vt:lpstr>CENTROS RECREATIVOS Gasto en familia de un día de visita</vt:lpstr>
      <vt:lpstr>Presentación de PowerPoint</vt:lpstr>
      <vt:lpstr>Presentación de PowerPoint</vt:lpstr>
      <vt:lpstr>Presentación de PowerPoint</vt:lpstr>
      <vt:lpstr>CENTROS RECREATIVOS Tipos de Servicios más importantes  </vt:lpstr>
      <vt:lpstr>Presentación de PowerPoint</vt:lpstr>
      <vt:lpstr>Presentación de PowerPoint</vt:lpstr>
      <vt:lpstr>Presentación de PowerPoint</vt:lpstr>
      <vt:lpstr>Presentación de PowerPoint</vt:lpstr>
      <vt:lpstr>FRECUENCIA DE VISITA Factores que Impiden Visitas Frecuentes al Centro</vt:lpstr>
      <vt:lpstr>Presentación de PowerPoint</vt:lpstr>
      <vt:lpstr>COMFANDI PANCE Visita en el Último Año</vt:lpstr>
      <vt:lpstr>Presentación de PowerPoint</vt:lpstr>
      <vt:lpstr>COMFANDI PANCE Lo que Más les Gusta</vt:lpstr>
      <vt:lpstr>COMFANDI PANCE Beneficios en la Oferta Actual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MEDIOS DE COMUNICACIÓN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Rocio Rojas casas</dc:creator>
  <cp:lastModifiedBy>César Andrés  Saavedra Vanegas</cp:lastModifiedBy>
  <cp:revision>44</cp:revision>
  <dcterms:created xsi:type="dcterms:W3CDTF">2024-02-09T19:30:05Z</dcterms:created>
  <dcterms:modified xsi:type="dcterms:W3CDTF">2024-08-23T17:22:07Z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LastSaved">
    <vt:filetime>2024-02-09T00:00:00Z</vt:filetime>
  </property>
</Properties>
</file>